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72" r:id="rId4"/>
    <p:sldId id="273" r:id="rId5"/>
    <p:sldId id="269" r:id="rId6"/>
    <p:sldId id="270" r:id="rId7"/>
    <p:sldId id="274" r:id="rId8"/>
    <p:sldId id="271" r:id="rId9"/>
    <p:sldId id="263" r:id="rId10"/>
    <p:sldId id="265" r:id="rId11"/>
  </p:sldIdLst>
  <p:sldSz cx="12192000" cy="6858000"/>
  <p:notesSz cx="6858000" cy="9144000"/>
  <p:defaultTextStyle>
    <a:defPPr>
      <a:defRPr lang="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4FF"/>
    <a:srgbClr val="77A2FF"/>
    <a:srgbClr val="9CBFFF"/>
    <a:srgbClr val="B4CEFF"/>
    <a:srgbClr val="BCCEF1"/>
    <a:srgbClr val="EAF2FF"/>
    <a:srgbClr val="89CE00"/>
    <a:srgbClr val="82CCD8"/>
    <a:srgbClr val="3B8FB9"/>
    <a:srgbClr val="4656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5789" autoAdjust="0"/>
  </p:normalViewPr>
  <p:slideViewPr>
    <p:cSldViewPr snapToGrid="0">
      <p:cViewPr varScale="1">
        <p:scale>
          <a:sx n="110" d="100"/>
          <a:sy n="110" d="100"/>
        </p:scale>
        <p:origin x="1272" y="108"/>
      </p:cViewPr>
      <p:guideLst/>
    </p:cSldViewPr>
  </p:slideViewPr>
  <p:notesTextViewPr>
    <p:cViewPr>
      <p:scale>
        <a:sx n="1" d="1"/>
        <a:sy n="1" d="1"/>
      </p:scale>
      <p:origin x="0" y="0"/>
    </p:cViewPr>
  </p:notesTextViewPr>
  <p:notesViewPr>
    <p:cSldViewPr snapToGrid="0">
      <p:cViewPr>
        <p:scale>
          <a:sx n="100" d="100"/>
          <a:sy n="100" d="100"/>
        </p:scale>
        <p:origin x="3468"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55065-5AAF-43BB-BECB-9A04A0CEC9B9}"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579D8-4346-4767-86F1-3FED5DE8DB91}" type="slidenum">
              <a:rPr lang="en-US" smtClean="0"/>
              <a:t>‹#›</a:t>
            </a:fld>
            <a:endParaRPr lang="en-US"/>
          </a:p>
        </p:txBody>
      </p:sp>
    </p:spTree>
    <p:extLst>
      <p:ext uri="{BB962C8B-B14F-4D97-AF65-F5344CB8AC3E}">
        <p14:creationId xmlns:p14="http://schemas.microsoft.com/office/powerpoint/2010/main" val="350857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C1579D8-4346-4767-86F1-3FED5DE8DB91}" type="slidenum">
              <a:rPr lang="en-US" smtClean="0"/>
              <a:t>1</a:t>
            </a:fld>
            <a:endParaRPr lang="en-US"/>
          </a:p>
        </p:txBody>
      </p:sp>
    </p:spTree>
    <p:extLst>
      <p:ext uri="{BB962C8B-B14F-4D97-AF65-F5344CB8AC3E}">
        <p14:creationId xmlns:p14="http://schemas.microsoft.com/office/powerpoint/2010/main" val="235244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BC1579D8-4346-4767-86F1-3FED5DE8DB91}" type="slidenum">
              <a:rPr lang="en-US" smtClean="0"/>
              <a:t>2</a:t>
            </a:fld>
            <a:endParaRPr lang="en-US"/>
          </a:p>
        </p:txBody>
      </p:sp>
    </p:spTree>
    <p:extLst>
      <p:ext uri="{BB962C8B-B14F-4D97-AF65-F5344CB8AC3E}">
        <p14:creationId xmlns:p14="http://schemas.microsoft.com/office/powerpoint/2010/main" val="69649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1579D8-4346-4767-86F1-3FED5DE8DB91}" type="slidenum">
              <a:rPr lang="en-US" smtClean="0"/>
              <a:t>5</a:t>
            </a:fld>
            <a:endParaRPr lang="en-US"/>
          </a:p>
        </p:txBody>
      </p:sp>
    </p:spTree>
    <p:extLst>
      <p:ext uri="{BB962C8B-B14F-4D97-AF65-F5344CB8AC3E}">
        <p14:creationId xmlns:p14="http://schemas.microsoft.com/office/powerpoint/2010/main" val="325971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2365128" y="-451845"/>
            <a:ext cx="2291461" cy="7654304"/>
          </a:xfrm>
          <a:prstGeom prst="rect">
            <a:avLst/>
          </a:prstGeom>
          <a:solidFill>
            <a:schemeClr val="bg2">
              <a:alpha val="9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Google Shape;346;p68">
            <a:extLst>
              <a:ext uri="{FF2B5EF4-FFF2-40B4-BE49-F238E27FC236}">
                <a16:creationId xmlns:a16="http://schemas.microsoft.com/office/drawing/2014/main" id="{E4BE52A2-51BE-89A2-537E-ECEA4F84F0F3}"/>
              </a:ext>
            </a:extLst>
          </p:cNvPr>
          <p:cNvPicPr preferRelativeResize="0"/>
          <p:nvPr userDrawn="1"/>
        </p:nvPicPr>
        <p:blipFill rotWithShape="1">
          <a:blip r:embed="rId2">
            <a:alphaModFix/>
          </a:blip>
          <a:srcRect/>
          <a:stretch/>
        </p:blipFill>
        <p:spPr>
          <a:xfrm>
            <a:off x="10732508" y="503382"/>
            <a:ext cx="1230892" cy="450326"/>
          </a:xfrm>
          <a:prstGeom prst="rect">
            <a:avLst/>
          </a:prstGeom>
          <a:noFill/>
          <a:ln>
            <a:noFill/>
          </a:ln>
        </p:spPr>
      </p:pic>
      <p:pic>
        <p:nvPicPr>
          <p:cNvPr id="6" name="Google Shape;347;p68">
            <a:extLst>
              <a:ext uri="{FF2B5EF4-FFF2-40B4-BE49-F238E27FC236}">
                <a16:creationId xmlns:a16="http://schemas.microsoft.com/office/drawing/2014/main" id="{A6304D2E-E46C-9436-CEAB-92E51591F6AF}"/>
              </a:ext>
            </a:extLst>
          </p:cNvPr>
          <p:cNvPicPr preferRelativeResize="0"/>
          <p:nvPr userDrawn="1"/>
        </p:nvPicPr>
        <p:blipFill rotWithShape="1">
          <a:blip r:embed="rId3">
            <a:alphaModFix/>
          </a:blip>
          <a:srcRect/>
          <a:stretch/>
        </p:blipFill>
        <p:spPr>
          <a:xfrm>
            <a:off x="9519655" y="521874"/>
            <a:ext cx="1230892" cy="378446"/>
          </a:xfrm>
          <a:prstGeom prst="rect">
            <a:avLst/>
          </a:prstGeom>
          <a:noFill/>
          <a:ln>
            <a:noFill/>
          </a:ln>
        </p:spPr>
      </p:pic>
    </p:spTree>
    <p:extLst>
      <p:ext uri="{BB962C8B-B14F-4D97-AF65-F5344CB8AC3E}">
        <p14:creationId xmlns:p14="http://schemas.microsoft.com/office/powerpoint/2010/main" val="227010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3B8FAF0-9D13-AC15-F7B2-39130A7CBFF4}"/>
              </a:ext>
            </a:extLst>
          </p:cNvPr>
          <p:cNvGrpSpPr/>
          <p:nvPr userDrawn="1"/>
        </p:nvGrpSpPr>
        <p:grpSpPr>
          <a:xfrm>
            <a:off x="11164609" y="-116733"/>
            <a:ext cx="869951" cy="1089322"/>
            <a:chOff x="11164609" y="-116733"/>
            <a:chExt cx="869951" cy="1089322"/>
          </a:xfrm>
        </p:grpSpPr>
        <p:sp>
          <p:nvSpPr>
            <p:cNvPr id="24" name="Freeform 6">
              <a:extLst>
                <a:ext uri="{FF2B5EF4-FFF2-40B4-BE49-F238E27FC236}">
                  <a16:creationId xmlns:a16="http://schemas.microsoft.com/office/drawing/2014/main" id="{68D587BD-0411-2839-6C29-E91D3ECB3C9A}"/>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3A901A63-DF5D-C965-A858-0D7FFAE8BE86}"/>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6">
              <a:extLst>
                <a:ext uri="{FF2B5EF4-FFF2-40B4-BE49-F238E27FC236}">
                  <a16:creationId xmlns:a16="http://schemas.microsoft.com/office/drawing/2014/main" id="{3484A077-AACB-DA87-6D10-34F1FF4E300E}"/>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ctr">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Text Placeholder 2">
            <a:extLst>
              <a:ext uri="{FF2B5EF4-FFF2-40B4-BE49-F238E27FC236}">
                <a16:creationId xmlns:a16="http://schemas.microsoft.com/office/drawing/2014/main" id="{7E3A6D02-D902-4B4A-B727-07D0E5BBC359}"/>
              </a:ext>
            </a:extLst>
          </p:cNvPr>
          <p:cNvSpPr>
            <a:spLocks noGrp="1"/>
          </p:cNvSpPr>
          <p:nvPr>
            <p:ph type="body" sz="quarter" idx="13"/>
          </p:nvPr>
        </p:nvSpPr>
        <p:spPr>
          <a:xfrm>
            <a:off x="1447800" y="1847056"/>
            <a:ext cx="9296400" cy="316388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pic>
        <p:nvPicPr>
          <p:cNvPr id="4" name="Google Shape;347;p68">
            <a:extLst>
              <a:ext uri="{FF2B5EF4-FFF2-40B4-BE49-F238E27FC236}">
                <a16:creationId xmlns:a16="http://schemas.microsoft.com/office/drawing/2014/main" id="{E6788BCC-7342-FF2A-4EB9-2F601BF38246}"/>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25745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BF57382-260E-5635-1D13-E754304BCB2D}"/>
              </a:ext>
            </a:extLst>
          </p:cNvPr>
          <p:cNvGrpSpPr/>
          <p:nvPr userDrawn="1"/>
        </p:nvGrpSpPr>
        <p:grpSpPr>
          <a:xfrm>
            <a:off x="11164609" y="-116733"/>
            <a:ext cx="869951" cy="1089322"/>
            <a:chOff x="11164609" y="-116733"/>
            <a:chExt cx="869951" cy="1089322"/>
          </a:xfrm>
        </p:grpSpPr>
        <p:sp>
          <p:nvSpPr>
            <p:cNvPr id="21" name="Freeform 6">
              <a:extLst>
                <a:ext uri="{FF2B5EF4-FFF2-40B4-BE49-F238E27FC236}">
                  <a16:creationId xmlns:a16="http://schemas.microsoft.com/office/drawing/2014/main" id="{037AA971-5BF3-62D6-8C13-44E374822FC9}"/>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454B4240-0EAB-81B7-8519-F248F78B7208}"/>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8A906A07-BA81-177C-0D0C-FAF2941E1A4E}"/>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15" name="Google Shape;347;p68">
            <a:extLst>
              <a:ext uri="{FF2B5EF4-FFF2-40B4-BE49-F238E27FC236}">
                <a16:creationId xmlns:a16="http://schemas.microsoft.com/office/drawing/2014/main" id="{E0E8A890-A772-55C1-F9E4-3C2D6CF8E10A}"/>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172247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ABA9686-B79D-E342-2B2B-E7CC256BAE83}"/>
              </a:ext>
            </a:extLst>
          </p:cNvPr>
          <p:cNvGrpSpPr/>
          <p:nvPr userDrawn="1"/>
        </p:nvGrpSpPr>
        <p:grpSpPr>
          <a:xfrm>
            <a:off x="11164609" y="-116733"/>
            <a:ext cx="869951" cy="1089322"/>
            <a:chOff x="11164609" y="-116733"/>
            <a:chExt cx="869951" cy="1089322"/>
          </a:xfrm>
        </p:grpSpPr>
        <p:sp>
          <p:nvSpPr>
            <p:cNvPr id="42" name="Freeform 6">
              <a:extLst>
                <a:ext uri="{FF2B5EF4-FFF2-40B4-BE49-F238E27FC236}">
                  <a16:creationId xmlns:a16="http://schemas.microsoft.com/office/drawing/2014/main" id="{D39C65A0-65B1-B4F6-C56C-B743E77A13A3}"/>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6">
              <a:extLst>
                <a:ext uri="{FF2B5EF4-FFF2-40B4-BE49-F238E27FC236}">
                  <a16:creationId xmlns:a16="http://schemas.microsoft.com/office/drawing/2014/main" id="{6A28BA28-0144-1A75-8262-DA756D210988}"/>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6">
              <a:extLst>
                <a:ext uri="{FF2B5EF4-FFF2-40B4-BE49-F238E27FC236}">
                  <a16:creationId xmlns:a16="http://schemas.microsoft.com/office/drawing/2014/main" id="{6D2F8C79-D4AE-B6DF-561F-EB238948989B}"/>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ctr">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16" name="Google Shape;347;p68">
            <a:extLst>
              <a:ext uri="{FF2B5EF4-FFF2-40B4-BE49-F238E27FC236}">
                <a16:creationId xmlns:a16="http://schemas.microsoft.com/office/drawing/2014/main" id="{54005E92-5A6F-1365-243D-E3A8FAEC9706}"/>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04069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861649" y="-398153"/>
            <a:ext cx="2866634" cy="7654304"/>
          </a:xfrm>
          <a:prstGeom prst="rect">
            <a:avLst/>
          </a:prstGeom>
          <a:solidFill>
            <a:schemeClr val="bg2">
              <a:alpha val="9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endParaRPr lang="en-US" noProof="0" dirty="0"/>
          </a:p>
        </p:txBody>
      </p:sp>
      <p:pic>
        <p:nvPicPr>
          <p:cNvPr id="8" name="Google Shape;347;p68">
            <a:extLst>
              <a:ext uri="{FF2B5EF4-FFF2-40B4-BE49-F238E27FC236}">
                <a16:creationId xmlns:a16="http://schemas.microsoft.com/office/drawing/2014/main" id="{A678DA86-37B2-13C7-69D6-E56B1AD51F29}"/>
              </a:ext>
            </a:extLst>
          </p:cNvPr>
          <p:cNvPicPr preferRelativeResize="0"/>
          <p:nvPr userDrawn="1"/>
        </p:nvPicPr>
        <p:blipFill rotWithShape="1">
          <a:blip r:embed="rId6">
            <a:alphaModFix/>
          </a:blip>
          <a:srcRect/>
          <a:stretch/>
        </p:blipFill>
        <p:spPr>
          <a:xfrm>
            <a:off x="10641873" y="503382"/>
            <a:ext cx="1230892" cy="378446"/>
          </a:xfrm>
          <a:prstGeom prst="rect">
            <a:avLst/>
          </a:prstGeom>
          <a:noFill/>
          <a:ln>
            <a:noFill/>
          </a:ln>
        </p:spPr>
      </p:pic>
    </p:spTree>
    <p:extLst>
      <p:ext uri="{BB962C8B-B14F-4D97-AF65-F5344CB8AC3E}">
        <p14:creationId xmlns:p14="http://schemas.microsoft.com/office/powerpoint/2010/main" val="33763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811959" y="2602537"/>
              <a:ext cx="751142" cy="1673225"/>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endParaRPr lang="en-US" noProof="0" dirty="0"/>
          </a:p>
        </p:txBody>
      </p:sp>
      <p:pic>
        <p:nvPicPr>
          <p:cNvPr id="6" name="Google Shape;347;p68">
            <a:extLst>
              <a:ext uri="{FF2B5EF4-FFF2-40B4-BE49-F238E27FC236}">
                <a16:creationId xmlns:a16="http://schemas.microsoft.com/office/drawing/2014/main" id="{EDF7A2ED-C0A8-EEAE-938F-8D2832BF2B48}"/>
              </a:ext>
            </a:extLst>
          </p:cNvPr>
          <p:cNvPicPr preferRelativeResize="0"/>
          <p:nvPr userDrawn="1"/>
        </p:nvPicPr>
        <p:blipFill rotWithShape="1">
          <a:blip r:embed="rId6">
            <a:alphaModFix/>
          </a:blip>
          <a:srcRect/>
          <a:stretch/>
        </p:blipFill>
        <p:spPr>
          <a:xfrm>
            <a:off x="10732508" y="503382"/>
            <a:ext cx="1230892" cy="378446"/>
          </a:xfrm>
          <a:prstGeom prst="rect">
            <a:avLst/>
          </a:prstGeom>
          <a:noFill/>
          <a:ln>
            <a:noFill/>
          </a:ln>
        </p:spPr>
      </p:pic>
    </p:spTree>
    <p:extLst>
      <p:ext uri="{BB962C8B-B14F-4D97-AF65-F5344CB8AC3E}">
        <p14:creationId xmlns:p14="http://schemas.microsoft.com/office/powerpoint/2010/main" val="538560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854558" y="2582069"/>
              <a:ext cx="719176" cy="1673225"/>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oogle Shape;347;p68">
            <a:extLst>
              <a:ext uri="{FF2B5EF4-FFF2-40B4-BE49-F238E27FC236}">
                <a16:creationId xmlns:a16="http://schemas.microsoft.com/office/drawing/2014/main" id="{BBF81419-0897-FB0B-E660-D3DBB31AD726}"/>
              </a:ext>
            </a:extLst>
          </p:cNvPr>
          <p:cNvPicPr preferRelativeResize="0"/>
          <p:nvPr userDrawn="1"/>
        </p:nvPicPr>
        <p:blipFill rotWithShape="1">
          <a:blip r:embed="rId2">
            <a:alphaModFix/>
          </a:blip>
          <a:srcRect/>
          <a:stretch/>
        </p:blipFill>
        <p:spPr>
          <a:xfrm>
            <a:off x="10732508" y="503382"/>
            <a:ext cx="1230892" cy="378446"/>
          </a:xfrm>
          <a:prstGeom prst="rect">
            <a:avLst/>
          </a:prstGeom>
          <a:noFill/>
          <a:ln>
            <a:noFill/>
          </a:ln>
        </p:spPr>
      </p:pic>
    </p:spTree>
    <p:extLst>
      <p:ext uri="{BB962C8B-B14F-4D97-AF65-F5344CB8AC3E}">
        <p14:creationId xmlns:p14="http://schemas.microsoft.com/office/powerpoint/2010/main" val="2003851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7" name="Oval 16">
            <a:extLst>
              <a:ext uri="{FF2B5EF4-FFF2-40B4-BE49-F238E27FC236}">
                <a16:creationId xmlns:a16="http://schemas.microsoft.com/office/drawing/2014/main" id="{44882F4E-E8C8-46FE-A9C8-7B79782767F6}"/>
              </a:ext>
            </a:extLst>
          </p:cNvPr>
          <p:cNvSpPr/>
          <p:nvPr userDrawn="1"/>
        </p:nvSpPr>
        <p:spPr>
          <a:xfrm rot="16200000">
            <a:off x="3468928" y="350027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5" name="Google Shape;347;p68">
            <a:extLst>
              <a:ext uri="{FF2B5EF4-FFF2-40B4-BE49-F238E27FC236}">
                <a16:creationId xmlns:a16="http://schemas.microsoft.com/office/drawing/2014/main" id="{1FBD67F3-B45E-FC68-B723-48FBAAA73335}"/>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341666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83B544A-9AC6-893D-24ED-E6A67C776805}"/>
              </a:ext>
            </a:extLst>
          </p:cNvPr>
          <p:cNvGrpSpPr/>
          <p:nvPr userDrawn="1"/>
        </p:nvGrpSpPr>
        <p:grpSpPr>
          <a:xfrm>
            <a:off x="11164609" y="-116733"/>
            <a:ext cx="869951" cy="1089322"/>
            <a:chOff x="11164609" y="-116733"/>
            <a:chExt cx="869951" cy="1089322"/>
          </a:xfrm>
        </p:grpSpPr>
        <p:sp>
          <p:nvSpPr>
            <p:cNvPr id="18" name="Freeform 6">
              <a:extLst>
                <a:ext uri="{FF2B5EF4-FFF2-40B4-BE49-F238E27FC236}">
                  <a16:creationId xmlns:a16="http://schemas.microsoft.com/office/drawing/2014/main" id="{AF1EE016-5CAD-AD49-9713-638A74ED5CB8}"/>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Freeform 6">
              <a:extLst>
                <a:ext uri="{FF2B5EF4-FFF2-40B4-BE49-F238E27FC236}">
                  <a16:creationId xmlns:a16="http://schemas.microsoft.com/office/drawing/2014/main" id="{DF69F5AF-41F2-DEB4-07D8-A2AC6D692C30}"/>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375487D9-9FBF-074D-79B2-AD9779946955}"/>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0" name="Google Shape;347;p68">
            <a:extLst>
              <a:ext uri="{FF2B5EF4-FFF2-40B4-BE49-F238E27FC236}">
                <a16:creationId xmlns:a16="http://schemas.microsoft.com/office/drawing/2014/main" id="{EFA516FD-A8FF-62A3-3263-0CE8C406F656}"/>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46562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FBABA59-A9CD-3BD6-2D39-728A55D0FE36}"/>
              </a:ext>
            </a:extLst>
          </p:cNvPr>
          <p:cNvGrpSpPr/>
          <p:nvPr userDrawn="1"/>
        </p:nvGrpSpPr>
        <p:grpSpPr>
          <a:xfrm>
            <a:off x="11164609" y="-116733"/>
            <a:ext cx="869951" cy="1089322"/>
            <a:chOff x="11164609" y="-116733"/>
            <a:chExt cx="869951" cy="1089322"/>
          </a:xfrm>
        </p:grpSpPr>
        <p:sp>
          <p:nvSpPr>
            <p:cNvPr id="24" name="Freeform 6">
              <a:extLst>
                <a:ext uri="{FF2B5EF4-FFF2-40B4-BE49-F238E27FC236}">
                  <a16:creationId xmlns:a16="http://schemas.microsoft.com/office/drawing/2014/main" id="{56EE980C-420D-604E-5C96-061A0419BB7E}"/>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28429ADB-06B5-FA60-393B-14D430456EE5}"/>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6">
              <a:extLst>
                <a:ext uri="{FF2B5EF4-FFF2-40B4-BE49-F238E27FC236}">
                  <a16:creationId xmlns:a16="http://schemas.microsoft.com/office/drawing/2014/main" id="{6445C3BA-692F-78B6-F285-651185B450F2}"/>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0" name="Google Shape;347;p68">
            <a:extLst>
              <a:ext uri="{FF2B5EF4-FFF2-40B4-BE49-F238E27FC236}">
                <a16:creationId xmlns:a16="http://schemas.microsoft.com/office/drawing/2014/main" id="{A8A8195C-D291-2077-BB3B-82A73E9072D4}"/>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432115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8AD8FCB-D18B-FEEE-0C22-B6C32D5F1AED}"/>
              </a:ext>
            </a:extLst>
          </p:cNvPr>
          <p:cNvGrpSpPr/>
          <p:nvPr userDrawn="1"/>
        </p:nvGrpSpPr>
        <p:grpSpPr>
          <a:xfrm>
            <a:off x="11164609" y="-116733"/>
            <a:ext cx="869951" cy="1089322"/>
            <a:chOff x="11164609" y="-116733"/>
            <a:chExt cx="869951" cy="1089322"/>
          </a:xfrm>
        </p:grpSpPr>
        <p:sp>
          <p:nvSpPr>
            <p:cNvPr id="26" name="Freeform 6">
              <a:extLst>
                <a:ext uri="{FF2B5EF4-FFF2-40B4-BE49-F238E27FC236}">
                  <a16:creationId xmlns:a16="http://schemas.microsoft.com/office/drawing/2014/main" id="{63E7619D-8073-FB39-CBC5-2817971A804C}"/>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7" name="Freeform 6">
              <a:extLst>
                <a:ext uri="{FF2B5EF4-FFF2-40B4-BE49-F238E27FC236}">
                  <a16:creationId xmlns:a16="http://schemas.microsoft.com/office/drawing/2014/main" id="{05491041-4114-1576-6F88-A2CE72966F15}"/>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8" name="Freeform 6">
              <a:extLst>
                <a:ext uri="{FF2B5EF4-FFF2-40B4-BE49-F238E27FC236}">
                  <a16:creationId xmlns:a16="http://schemas.microsoft.com/office/drawing/2014/main" id="{F632077E-2DF3-2491-1560-86A278F9D9FE}"/>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dirty="0"/>
              <a:t>Click to edit Master title style</a:t>
            </a:r>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0" name="Google Shape;347;p68">
            <a:extLst>
              <a:ext uri="{FF2B5EF4-FFF2-40B4-BE49-F238E27FC236}">
                <a16:creationId xmlns:a16="http://schemas.microsoft.com/office/drawing/2014/main" id="{D39347B7-3D2A-E116-98D8-42D60566E388}"/>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16552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748967" y="2590800"/>
              <a:ext cx="835025" cy="1673225"/>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Google Shape;347;p68">
            <a:extLst>
              <a:ext uri="{FF2B5EF4-FFF2-40B4-BE49-F238E27FC236}">
                <a16:creationId xmlns:a16="http://schemas.microsoft.com/office/drawing/2014/main" id="{9C54F46C-F421-F6AA-555C-CD4E3318CD31}"/>
              </a:ext>
            </a:extLst>
          </p:cNvPr>
          <p:cNvPicPr preferRelativeResize="0"/>
          <p:nvPr userDrawn="1"/>
        </p:nvPicPr>
        <p:blipFill rotWithShape="1">
          <a:blip r:embed="rId2">
            <a:alphaModFix/>
          </a:blip>
          <a:srcRect/>
          <a:stretch/>
        </p:blipFill>
        <p:spPr>
          <a:xfrm>
            <a:off x="10732508" y="503382"/>
            <a:ext cx="1230892" cy="378446"/>
          </a:xfrm>
          <a:prstGeom prst="rect">
            <a:avLst/>
          </a:prstGeom>
          <a:noFill/>
          <a:ln>
            <a:noFill/>
          </a:ln>
        </p:spPr>
      </p:pic>
    </p:spTree>
    <p:extLst>
      <p:ext uri="{BB962C8B-B14F-4D97-AF65-F5344CB8AC3E}">
        <p14:creationId xmlns:p14="http://schemas.microsoft.com/office/powerpoint/2010/main" val="141845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flipH="1">
            <a:off x="7156471" y="-564099"/>
            <a:ext cx="3184733" cy="7654304"/>
          </a:xfrm>
          <a:prstGeom prst="rect">
            <a:avLst/>
          </a:prstGeom>
          <a:solidFill>
            <a:schemeClr val="bg2">
              <a:alpha val="9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3" name="Google Shape;347;p68">
            <a:extLst>
              <a:ext uri="{FF2B5EF4-FFF2-40B4-BE49-F238E27FC236}">
                <a16:creationId xmlns:a16="http://schemas.microsoft.com/office/drawing/2014/main" id="{FEC071E8-E8BD-6C23-BD1B-9577D88EA321}"/>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40359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235F584-56DF-394F-500E-1FBE50AA685F}"/>
              </a:ext>
            </a:extLst>
          </p:cNvPr>
          <p:cNvGrpSpPr/>
          <p:nvPr userDrawn="1"/>
        </p:nvGrpSpPr>
        <p:grpSpPr>
          <a:xfrm>
            <a:off x="11164609" y="-116733"/>
            <a:ext cx="869951" cy="1089322"/>
            <a:chOff x="11164609" y="-116733"/>
            <a:chExt cx="869951" cy="1089322"/>
          </a:xfrm>
        </p:grpSpPr>
        <p:sp>
          <p:nvSpPr>
            <p:cNvPr id="24" name="Freeform 6">
              <a:extLst>
                <a:ext uri="{FF2B5EF4-FFF2-40B4-BE49-F238E27FC236}">
                  <a16:creationId xmlns:a16="http://schemas.microsoft.com/office/drawing/2014/main" id="{A1AF630F-8927-064F-EBE2-D2B6E95A2F36}"/>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7D18F185-1EB2-78E6-2867-94801F570BDB}"/>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6">
              <a:extLst>
                <a:ext uri="{FF2B5EF4-FFF2-40B4-BE49-F238E27FC236}">
                  <a16:creationId xmlns:a16="http://schemas.microsoft.com/office/drawing/2014/main" id="{82922127-EE43-44DD-88CE-C7C810DA7429}"/>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9" name="Google Shape;347;p68">
            <a:extLst>
              <a:ext uri="{FF2B5EF4-FFF2-40B4-BE49-F238E27FC236}">
                <a16:creationId xmlns:a16="http://schemas.microsoft.com/office/drawing/2014/main" id="{F1BBED98-1BA7-DFB7-DD2E-90AB2F0305F6}"/>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66270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9" name="Google Shape;347;p68">
            <a:extLst>
              <a:ext uri="{FF2B5EF4-FFF2-40B4-BE49-F238E27FC236}">
                <a16:creationId xmlns:a16="http://schemas.microsoft.com/office/drawing/2014/main" id="{BB8CC015-18C1-71A0-9F11-1BB16C3594D5}"/>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8420219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25034"/>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pic>
        <p:nvPicPr>
          <p:cNvPr id="4" name="Google Shape;347;p68">
            <a:extLst>
              <a:ext uri="{FF2B5EF4-FFF2-40B4-BE49-F238E27FC236}">
                <a16:creationId xmlns:a16="http://schemas.microsoft.com/office/drawing/2014/main" id="{EF7537A4-5694-7E6B-A7D6-96E82B550B42}"/>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136486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063C11-FA0C-380D-E38D-3006C974C65E}"/>
              </a:ext>
            </a:extLst>
          </p:cNvPr>
          <p:cNvGrpSpPr/>
          <p:nvPr userDrawn="1"/>
        </p:nvGrpSpPr>
        <p:grpSpPr>
          <a:xfrm flipH="1">
            <a:off x="4537551" y="882405"/>
            <a:ext cx="1775010" cy="5099012"/>
            <a:chOff x="4037556" y="896746"/>
            <a:chExt cx="1609494" cy="5099012"/>
          </a:xfrm>
        </p:grpSpPr>
        <p:grpSp>
          <p:nvGrpSpPr>
            <p:cNvPr id="10" name="Group 9">
              <a:extLst>
                <a:ext uri="{FF2B5EF4-FFF2-40B4-BE49-F238E27FC236}">
                  <a16:creationId xmlns:a16="http://schemas.microsoft.com/office/drawing/2014/main" id="{E0716E0D-BA33-E200-047F-3B0FF1EECA5D}"/>
                </a:ext>
              </a:extLst>
            </p:cNvPr>
            <p:cNvGrpSpPr/>
            <p:nvPr/>
          </p:nvGrpSpPr>
          <p:grpSpPr>
            <a:xfrm>
              <a:off x="4061054" y="896746"/>
              <a:ext cx="834422" cy="834422"/>
              <a:chOff x="4511720" y="1602896"/>
              <a:chExt cx="834422" cy="834422"/>
            </a:xfrm>
          </p:grpSpPr>
          <p:sp>
            <p:nvSpPr>
              <p:cNvPr id="28" name="Arc 27">
                <a:extLst>
                  <a:ext uri="{FF2B5EF4-FFF2-40B4-BE49-F238E27FC236}">
                    <a16:creationId xmlns:a16="http://schemas.microsoft.com/office/drawing/2014/main" id="{8E51BF05-446F-0795-C4D6-BD124CBB9138}"/>
                  </a:ext>
                </a:extLst>
              </p:cNvPr>
              <p:cNvSpPr/>
              <p:nvPr/>
            </p:nvSpPr>
            <p:spPr>
              <a:xfrm>
                <a:off x="4511720" y="1602896"/>
                <a:ext cx="834422" cy="834422"/>
              </a:xfrm>
              <a:prstGeom prst="arc">
                <a:avLst>
                  <a:gd name="adj1" fmla="val 10802332"/>
                  <a:gd name="adj2" fmla="val 5416171"/>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9" name="Oval 28">
                <a:extLst>
                  <a:ext uri="{FF2B5EF4-FFF2-40B4-BE49-F238E27FC236}">
                    <a16:creationId xmlns:a16="http://schemas.microsoft.com/office/drawing/2014/main" id="{485B9E56-9D1E-879D-7FB8-3A32D87F9A9C}"/>
                  </a:ext>
                </a:extLst>
              </p:cNvPr>
              <p:cNvSpPr/>
              <p:nvPr/>
            </p:nvSpPr>
            <p:spPr>
              <a:xfrm>
                <a:off x="4578622" y="1669808"/>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C4E1DDA-4C50-B17A-2E87-ED0A99A98190}"/>
                </a:ext>
              </a:extLst>
            </p:cNvPr>
            <p:cNvGrpSpPr/>
            <p:nvPr/>
          </p:nvGrpSpPr>
          <p:grpSpPr>
            <a:xfrm>
              <a:off x="4707238" y="2263641"/>
              <a:ext cx="834422" cy="834422"/>
              <a:chOff x="4707238" y="1473501"/>
              <a:chExt cx="834422" cy="834422"/>
            </a:xfrm>
          </p:grpSpPr>
          <p:sp>
            <p:nvSpPr>
              <p:cNvPr id="26" name="Arc 25">
                <a:extLst>
                  <a:ext uri="{FF2B5EF4-FFF2-40B4-BE49-F238E27FC236}">
                    <a16:creationId xmlns:a16="http://schemas.microsoft.com/office/drawing/2014/main" id="{73855B9F-E850-BF0D-ADAE-1FA35A4A64D3}"/>
                  </a:ext>
                </a:extLst>
              </p:cNvPr>
              <p:cNvSpPr/>
              <p:nvPr/>
            </p:nvSpPr>
            <p:spPr>
              <a:xfrm>
                <a:off x="4707238" y="1473501"/>
                <a:ext cx="834422" cy="834422"/>
              </a:xfrm>
              <a:prstGeom prst="arc">
                <a:avLst>
                  <a:gd name="adj1" fmla="val 13370406"/>
                  <a:gd name="adj2" fmla="val 7536460"/>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Oval 26">
                <a:extLst>
                  <a:ext uri="{FF2B5EF4-FFF2-40B4-BE49-F238E27FC236}">
                    <a16:creationId xmlns:a16="http://schemas.microsoft.com/office/drawing/2014/main" id="{5FF02617-D9A6-D330-B2CD-915DCCA1A00E}"/>
                  </a:ext>
                </a:extLst>
              </p:cNvPr>
              <p:cNvSpPr/>
              <p:nvPr/>
            </p:nvSpPr>
            <p:spPr>
              <a:xfrm>
                <a:off x="4774150" y="1540413"/>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E89E2F99-BB74-7E2F-13DB-3AAB85530C43}"/>
                </a:ext>
              </a:extLst>
            </p:cNvPr>
            <p:cNvGrpSpPr/>
            <p:nvPr/>
          </p:nvGrpSpPr>
          <p:grpSpPr>
            <a:xfrm>
              <a:off x="4645750" y="3759931"/>
              <a:ext cx="834422" cy="834422"/>
              <a:chOff x="4645750" y="1473501"/>
              <a:chExt cx="834422" cy="834422"/>
            </a:xfrm>
          </p:grpSpPr>
          <p:sp>
            <p:nvSpPr>
              <p:cNvPr id="24" name="Arc 23">
                <a:extLst>
                  <a:ext uri="{FF2B5EF4-FFF2-40B4-BE49-F238E27FC236}">
                    <a16:creationId xmlns:a16="http://schemas.microsoft.com/office/drawing/2014/main" id="{D232D852-4A18-3E35-4F45-C0456A23B284}"/>
                  </a:ext>
                </a:extLst>
              </p:cNvPr>
              <p:cNvSpPr/>
              <p:nvPr/>
            </p:nvSpPr>
            <p:spPr>
              <a:xfrm>
                <a:off x="4645750" y="1473501"/>
                <a:ext cx="834422" cy="834422"/>
              </a:xfrm>
              <a:prstGeom prst="arc">
                <a:avLst>
                  <a:gd name="adj1" fmla="val 14606315"/>
                  <a:gd name="adj2" fmla="val 8429497"/>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5" name="Oval 24">
                <a:extLst>
                  <a:ext uri="{FF2B5EF4-FFF2-40B4-BE49-F238E27FC236}">
                    <a16:creationId xmlns:a16="http://schemas.microsoft.com/office/drawing/2014/main" id="{B2A67FDE-00CB-05D9-29E3-DE9E4D34A4DC}"/>
                  </a:ext>
                </a:extLst>
              </p:cNvPr>
              <p:cNvSpPr/>
              <p:nvPr/>
            </p:nvSpPr>
            <p:spPr>
              <a:xfrm>
                <a:off x="4712662" y="1540413"/>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6252026-68C5-93FC-C52B-E1D524FF8ADD}"/>
                </a:ext>
              </a:extLst>
            </p:cNvPr>
            <p:cNvGrpSpPr/>
            <p:nvPr/>
          </p:nvGrpSpPr>
          <p:grpSpPr>
            <a:xfrm>
              <a:off x="4037556" y="5161336"/>
              <a:ext cx="834422" cy="834422"/>
              <a:chOff x="4488222" y="1378615"/>
              <a:chExt cx="834422" cy="834422"/>
            </a:xfrm>
          </p:grpSpPr>
          <p:sp>
            <p:nvSpPr>
              <p:cNvPr id="22" name="Arc 21">
                <a:extLst>
                  <a:ext uri="{FF2B5EF4-FFF2-40B4-BE49-F238E27FC236}">
                    <a16:creationId xmlns:a16="http://schemas.microsoft.com/office/drawing/2014/main" id="{5584F1E6-933F-CE8F-B51E-07701670B274}"/>
                  </a:ext>
                </a:extLst>
              </p:cNvPr>
              <p:cNvSpPr/>
              <p:nvPr/>
            </p:nvSpPr>
            <p:spPr>
              <a:xfrm>
                <a:off x="4488222" y="1378615"/>
                <a:ext cx="834422" cy="834422"/>
              </a:xfrm>
              <a:prstGeom prst="arc">
                <a:avLst>
                  <a:gd name="adj1" fmla="val 16200000"/>
                  <a:gd name="adj2" fmla="val 10504421"/>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3" name="Oval 22">
                <a:extLst>
                  <a:ext uri="{FF2B5EF4-FFF2-40B4-BE49-F238E27FC236}">
                    <a16:creationId xmlns:a16="http://schemas.microsoft.com/office/drawing/2014/main" id="{DC71A942-8F9C-E803-3E5D-4321A1999BA8}"/>
                  </a:ext>
                </a:extLst>
              </p:cNvPr>
              <p:cNvSpPr/>
              <p:nvPr/>
            </p:nvSpPr>
            <p:spPr>
              <a:xfrm>
                <a:off x="4555142" y="1445527"/>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D271FFF0-39CC-0B5F-2A70-ED20CCB75B60}"/>
                </a:ext>
              </a:extLst>
            </p:cNvPr>
            <p:cNvSpPr txBox="1"/>
            <p:nvPr/>
          </p:nvSpPr>
          <p:spPr>
            <a:xfrm>
              <a:off x="4270408" y="1117300"/>
              <a:ext cx="595806"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01</a:t>
              </a:r>
            </a:p>
          </p:txBody>
        </p:sp>
        <p:sp>
          <p:nvSpPr>
            <p:cNvPr id="19" name="TextBox 18">
              <a:extLst>
                <a:ext uri="{FF2B5EF4-FFF2-40B4-BE49-F238E27FC236}">
                  <a16:creationId xmlns:a16="http://schemas.microsoft.com/office/drawing/2014/main" id="{F8C66AA2-6399-8D4A-33AE-A61208E67081}"/>
                </a:ext>
              </a:extLst>
            </p:cNvPr>
            <p:cNvSpPr txBox="1"/>
            <p:nvPr/>
          </p:nvSpPr>
          <p:spPr>
            <a:xfrm>
              <a:off x="4846083" y="2475840"/>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02</a:t>
              </a:r>
            </a:p>
          </p:txBody>
        </p:sp>
        <p:sp>
          <p:nvSpPr>
            <p:cNvPr id="20" name="TextBox 19">
              <a:extLst>
                <a:ext uri="{FF2B5EF4-FFF2-40B4-BE49-F238E27FC236}">
                  <a16:creationId xmlns:a16="http://schemas.microsoft.com/office/drawing/2014/main" id="{F428593B-D60A-BB0C-5E9B-0B801C7CFEE3}"/>
                </a:ext>
              </a:extLst>
            </p:cNvPr>
            <p:cNvSpPr txBox="1"/>
            <p:nvPr/>
          </p:nvSpPr>
          <p:spPr>
            <a:xfrm>
              <a:off x="4823629" y="4004170"/>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03</a:t>
              </a:r>
            </a:p>
          </p:txBody>
        </p:sp>
        <p:sp>
          <p:nvSpPr>
            <p:cNvPr id="21" name="TextBox 20">
              <a:extLst>
                <a:ext uri="{FF2B5EF4-FFF2-40B4-BE49-F238E27FC236}">
                  <a16:creationId xmlns:a16="http://schemas.microsoft.com/office/drawing/2014/main" id="{AE3F8C69-62D7-24A2-E820-8DCD2AC141F6}"/>
                </a:ext>
              </a:extLst>
            </p:cNvPr>
            <p:cNvSpPr txBox="1"/>
            <p:nvPr/>
          </p:nvSpPr>
          <p:spPr>
            <a:xfrm>
              <a:off x="4104483" y="5441759"/>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04</a:t>
              </a:r>
            </a:p>
          </p:txBody>
        </p:sp>
      </p:gr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a:t> </a:t>
            </a: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pic>
        <p:nvPicPr>
          <p:cNvPr id="6" name="Google Shape;347;p68">
            <a:extLst>
              <a:ext uri="{FF2B5EF4-FFF2-40B4-BE49-F238E27FC236}">
                <a16:creationId xmlns:a16="http://schemas.microsoft.com/office/drawing/2014/main" id="{E975671C-3D9F-5E57-C072-0817DF31B39E}"/>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08909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6714509" y="592061"/>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737531" y="1918091"/>
            <a:ext cx="4914189" cy="4351338"/>
          </a:xfrm>
        </p:spPr>
        <p:txBody>
          <a:bodyPr lIns="0" tIns="0" rIns="0" bIns="0">
            <a:noAutofit/>
          </a:bodyPr>
          <a:lstStyle>
            <a:lvl1pPr>
              <a:defRPr sz="2400"/>
            </a:lvl1pPr>
            <a:lvl2pPr>
              <a:defRPr sz="2000"/>
            </a:lvl2pPr>
            <a:lvl3pPr>
              <a:defRPr sz="1800"/>
            </a:lvl3pPr>
            <a:lvl4pPr>
              <a:defRPr sz="1600"/>
            </a:lvl4pPr>
            <a:lvl5pPr marL="1828800" indent="0">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a:p>
            <a:pPr lvl="4"/>
            <a:endParaRPr lang="en-US" noProof="0"/>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4188" y="943494"/>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0"/>
              <a:t> </a:t>
            </a: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1346693" y="588571"/>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1694089" y="943494"/>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pic>
        <p:nvPicPr>
          <p:cNvPr id="6" name="Google Shape;347;p68">
            <a:extLst>
              <a:ext uri="{FF2B5EF4-FFF2-40B4-BE49-F238E27FC236}">
                <a16:creationId xmlns:a16="http://schemas.microsoft.com/office/drawing/2014/main" id="{E975671C-3D9F-5E57-C072-0817DF31B39E}"/>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grpSp>
        <p:nvGrpSpPr>
          <p:cNvPr id="8" name="Group 7">
            <a:extLst>
              <a:ext uri="{FF2B5EF4-FFF2-40B4-BE49-F238E27FC236}">
                <a16:creationId xmlns:a16="http://schemas.microsoft.com/office/drawing/2014/main" id="{AA45D684-97C3-289F-DA9A-B64291785A22}"/>
              </a:ext>
            </a:extLst>
          </p:cNvPr>
          <p:cNvGrpSpPr/>
          <p:nvPr userDrawn="1"/>
        </p:nvGrpSpPr>
        <p:grpSpPr>
          <a:xfrm>
            <a:off x="4800508" y="735669"/>
            <a:ext cx="2392990" cy="5385269"/>
            <a:chOff x="3391118" y="757928"/>
            <a:chExt cx="2392990" cy="5385269"/>
          </a:xfrm>
        </p:grpSpPr>
        <p:grpSp>
          <p:nvGrpSpPr>
            <p:cNvPr id="30" name="Group 29">
              <a:extLst>
                <a:ext uri="{FF2B5EF4-FFF2-40B4-BE49-F238E27FC236}">
                  <a16:creationId xmlns:a16="http://schemas.microsoft.com/office/drawing/2014/main" id="{BA353967-8E52-C5ED-7C4C-6CF8A1CC55C1}"/>
                </a:ext>
              </a:extLst>
            </p:cNvPr>
            <p:cNvGrpSpPr/>
            <p:nvPr/>
          </p:nvGrpSpPr>
          <p:grpSpPr>
            <a:xfrm>
              <a:off x="3461388" y="757928"/>
              <a:ext cx="834422" cy="834422"/>
              <a:chOff x="3912054" y="1464078"/>
              <a:chExt cx="834422" cy="834422"/>
            </a:xfrm>
          </p:grpSpPr>
          <p:sp>
            <p:nvSpPr>
              <p:cNvPr id="44" name="Arc 43">
                <a:extLst>
                  <a:ext uri="{FF2B5EF4-FFF2-40B4-BE49-F238E27FC236}">
                    <a16:creationId xmlns:a16="http://schemas.microsoft.com/office/drawing/2014/main" id="{4A48D9C6-1FA2-F16B-F931-9F545BED22DB}"/>
                  </a:ext>
                </a:extLst>
              </p:cNvPr>
              <p:cNvSpPr/>
              <p:nvPr/>
            </p:nvSpPr>
            <p:spPr>
              <a:xfrm>
                <a:off x="3912054" y="1464078"/>
                <a:ext cx="834422" cy="834422"/>
              </a:xfrm>
              <a:prstGeom prst="arc">
                <a:avLst>
                  <a:gd name="adj1" fmla="val 10983850"/>
                  <a:gd name="adj2" fmla="val 5416171"/>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5" name="Oval 44">
                <a:extLst>
                  <a:ext uri="{FF2B5EF4-FFF2-40B4-BE49-F238E27FC236}">
                    <a16:creationId xmlns:a16="http://schemas.microsoft.com/office/drawing/2014/main" id="{05A3CA07-5D8B-1703-3D90-4321E0004D91}"/>
                  </a:ext>
                </a:extLst>
              </p:cNvPr>
              <p:cNvSpPr/>
              <p:nvPr/>
            </p:nvSpPr>
            <p:spPr>
              <a:xfrm>
                <a:off x="3978966" y="1530990"/>
                <a:ext cx="700599" cy="700599"/>
              </a:xfrm>
              <a:prstGeom prst="ellipse">
                <a:avLst/>
              </a:prstGeom>
              <a:solidFill>
                <a:srgbClr val="672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F6C2C2F-1E85-348A-7F0C-5BC5E180970D}"/>
                </a:ext>
              </a:extLst>
            </p:cNvPr>
            <p:cNvGrpSpPr/>
            <p:nvPr/>
          </p:nvGrpSpPr>
          <p:grpSpPr>
            <a:xfrm>
              <a:off x="4484359" y="1673426"/>
              <a:ext cx="834422" cy="834422"/>
              <a:chOff x="4484359" y="883286"/>
              <a:chExt cx="834422" cy="834422"/>
            </a:xfrm>
          </p:grpSpPr>
          <p:sp>
            <p:nvSpPr>
              <p:cNvPr id="42" name="Arc 41">
                <a:extLst>
                  <a:ext uri="{FF2B5EF4-FFF2-40B4-BE49-F238E27FC236}">
                    <a16:creationId xmlns:a16="http://schemas.microsoft.com/office/drawing/2014/main" id="{C64B8EF5-92E4-B1C3-0B69-247FEE10AE41}"/>
                  </a:ext>
                </a:extLst>
              </p:cNvPr>
              <p:cNvSpPr/>
              <p:nvPr/>
            </p:nvSpPr>
            <p:spPr>
              <a:xfrm>
                <a:off x="4484359" y="883286"/>
                <a:ext cx="834422" cy="834422"/>
              </a:xfrm>
              <a:prstGeom prst="arc">
                <a:avLst>
                  <a:gd name="adj1" fmla="val 12108496"/>
                  <a:gd name="adj2" fmla="val 7536460"/>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3" name="Oval 42">
                <a:extLst>
                  <a:ext uri="{FF2B5EF4-FFF2-40B4-BE49-F238E27FC236}">
                    <a16:creationId xmlns:a16="http://schemas.microsoft.com/office/drawing/2014/main" id="{9800E786-C566-656D-6B7A-B4DD10DF4D77}"/>
                  </a:ext>
                </a:extLst>
              </p:cNvPr>
              <p:cNvSpPr/>
              <p:nvPr/>
            </p:nvSpPr>
            <p:spPr>
              <a:xfrm>
                <a:off x="4551271" y="950198"/>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7DFB4EFA-775C-1C6B-4F86-48F8E390EF21}"/>
                </a:ext>
              </a:extLst>
            </p:cNvPr>
            <p:cNvGrpSpPr/>
            <p:nvPr/>
          </p:nvGrpSpPr>
          <p:grpSpPr>
            <a:xfrm>
              <a:off x="4866750" y="2995162"/>
              <a:ext cx="834422" cy="834422"/>
              <a:chOff x="4866750" y="708732"/>
              <a:chExt cx="834422" cy="834422"/>
            </a:xfrm>
          </p:grpSpPr>
          <p:sp>
            <p:nvSpPr>
              <p:cNvPr id="40" name="Arc 39">
                <a:extLst>
                  <a:ext uri="{FF2B5EF4-FFF2-40B4-BE49-F238E27FC236}">
                    <a16:creationId xmlns:a16="http://schemas.microsoft.com/office/drawing/2014/main" id="{56EB89A0-D74F-650F-A0E8-A9E49219E19C}"/>
                  </a:ext>
                </a:extLst>
              </p:cNvPr>
              <p:cNvSpPr/>
              <p:nvPr/>
            </p:nvSpPr>
            <p:spPr>
              <a:xfrm>
                <a:off x="4866750" y="708732"/>
                <a:ext cx="834422" cy="834422"/>
              </a:xfrm>
              <a:prstGeom prst="arc">
                <a:avLst>
                  <a:gd name="adj1" fmla="val 13423603"/>
                  <a:gd name="adj2" fmla="val 8399620"/>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41" name="Oval 40">
                <a:extLst>
                  <a:ext uri="{FF2B5EF4-FFF2-40B4-BE49-F238E27FC236}">
                    <a16:creationId xmlns:a16="http://schemas.microsoft.com/office/drawing/2014/main" id="{CD9AFBDE-CA7E-427F-EC92-2E4EFF8AF56A}"/>
                  </a:ext>
                </a:extLst>
              </p:cNvPr>
              <p:cNvSpPr/>
              <p:nvPr/>
            </p:nvSpPr>
            <p:spPr>
              <a:xfrm>
                <a:off x="4933662" y="775644"/>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54E2B6C-B1B8-1D43-6766-F030602D8693}"/>
                </a:ext>
              </a:extLst>
            </p:cNvPr>
            <p:cNvGrpSpPr/>
            <p:nvPr/>
          </p:nvGrpSpPr>
          <p:grpSpPr>
            <a:xfrm>
              <a:off x="3391118" y="5308775"/>
              <a:ext cx="834422" cy="834422"/>
              <a:chOff x="3841784" y="1526054"/>
              <a:chExt cx="834422" cy="834422"/>
            </a:xfrm>
          </p:grpSpPr>
          <p:sp>
            <p:nvSpPr>
              <p:cNvPr id="38" name="Arc 37">
                <a:extLst>
                  <a:ext uri="{FF2B5EF4-FFF2-40B4-BE49-F238E27FC236}">
                    <a16:creationId xmlns:a16="http://schemas.microsoft.com/office/drawing/2014/main" id="{D8267261-08C3-9148-C765-315BB6A9A932}"/>
                  </a:ext>
                </a:extLst>
              </p:cNvPr>
              <p:cNvSpPr/>
              <p:nvPr/>
            </p:nvSpPr>
            <p:spPr>
              <a:xfrm>
                <a:off x="3841784" y="1526054"/>
                <a:ext cx="834422" cy="834422"/>
              </a:xfrm>
              <a:prstGeom prst="arc">
                <a:avLst>
                  <a:gd name="adj1" fmla="val 15395902"/>
                  <a:gd name="adj2" fmla="val 11219936"/>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Oval 38">
                <a:extLst>
                  <a:ext uri="{FF2B5EF4-FFF2-40B4-BE49-F238E27FC236}">
                    <a16:creationId xmlns:a16="http://schemas.microsoft.com/office/drawing/2014/main" id="{27B938B3-D772-0FD8-E27E-F05E06E6CD60}"/>
                  </a:ext>
                </a:extLst>
              </p:cNvPr>
              <p:cNvSpPr/>
              <p:nvPr/>
            </p:nvSpPr>
            <p:spPr>
              <a:xfrm>
                <a:off x="3908696" y="1592966"/>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91F7B28C-CD76-D0E8-9689-20DF9DC3C5B1}"/>
                </a:ext>
              </a:extLst>
            </p:cNvPr>
            <p:cNvSpPr txBox="1"/>
            <p:nvPr/>
          </p:nvSpPr>
          <p:spPr>
            <a:xfrm>
              <a:off x="3670771" y="978482"/>
              <a:ext cx="595806"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01</a:t>
              </a:r>
            </a:p>
          </p:txBody>
        </p:sp>
        <p:sp>
          <p:nvSpPr>
            <p:cNvPr id="35" name="TextBox 34">
              <a:extLst>
                <a:ext uri="{FF2B5EF4-FFF2-40B4-BE49-F238E27FC236}">
                  <a16:creationId xmlns:a16="http://schemas.microsoft.com/office/drawing/2014/main" id="{4AD39400-1AD6-27D5-BF64-D53B51246C6E}"/>
                </a:ext>
              </a:extLst>
            </p:cNvPr>
            <p:cNvSpPr txBox="1"/>
            <p:nvPr/>
          </p:nvSpPr>
          <p:spPr>
            <a:xfrm>
              <a:off x="4623204" y="1885625"/>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02</a:t>
              </a:r>
            </a:p>
          </p:txBody>
        </p:sp>
        <p:sp>
          <p:nvSpPr>
            <p:cNvPr id="36" name="TextBox 35">
              <a:extLst>
                <a:ext uri="{FF2B5EF4-FFF2-40B4-BE49-F238E27FC236}">
                  <a16:creationId xmlns:a16="http://schemas.microsoft.com/office/drawing/2014/main" id="{46D29289-A314-EBE6-8FA9-AF39C5E23DE7}"/>
                </a:ext>
              </a:extLst>
            </p:cNvPr>
            <p:cNvSpPr txBox="1"/>
            <p:nvPr/>
          </p:nvSpPr>
          <p:spPr>
            <a:xfrm>
              <a:off x="4983141" y="3239401"/>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03</a:t>
              </a:r>
            </a:p>
          </p:txBody>
        </p:sp>
        <p:sp>
          <p:nvSpPr>
            <p:cNvPr id="37" name="TextBox 36">
              <a:extLst>
                <a:ext uri="{FF2B5EF4-FFF2-40B4-BE49-F238E27FC236}">
                  <a16:creationId xmlns:a16="http://schemas.microsoft.com/office/drawing/2014/main" id="{CC202C5A-DBFE-D066-5A38-C1AD764DCDDE}"/>
                </a:ext>
              </a:extLst>
            </p:cNvPr>
            <p:cNvSpPr txBox="1"/>
            <p:nvPr/>
          </p:nvSpPr>
          <p:spPr>
            <a:xfrm>
              <a:off x="3458030" y="5589198"/>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05</a:t>
              </a:r>
            </a:p>
          </p:txBody>
        </p:sp>
      </p:grpSp>
      <p:sp>
        <p:nvSpPr>
          <p:cNvPr id="9" name="Arc 8">
            <a:extLst>
              <a:ext uri="{FF2B5EF4-FFF2-40B4-BE49-F238E27FC236}">
                <a16:creationId xmlns:a16="http://schemas.microsoft.com/office/drawing/2014/main" id="{2B14E8B7-B4BB-950C-A35E-453A082F20C7}"/>
              </a:ext>
            </a:extLst>
          </p:cNvPr>
          <p:cNvSpPr/>
          <p:nvPr userDrawn="1"/>
        </p:nvSpPr>
        <p:spPr>
          <a:xfrm>
            <a:off x="5855557" y="4373532"/>
            <a:ext cx="834422" cy="834422"/>
          </a:xfrm>
          <a:prstGeom prst="arc">
            <a:avLst>
              <a:gd name="adj1" fmla="val 14968632"/>
              <a:gd name="adj2" fmla="val 10187404"/>
            </a:avLst>
          </a:prstGeom>
          <a:gradFill>
            <a:gsLst>
              <a:gs pos="0">
                <a:schemeClr val="accent1">
                  <a:alpha val="76000"/>
                </a:schemeClr>
              </a:gs>
              <a:gs pos="100000">
                <a:schemeClr val="accent6">
                  <a:lumMod val="7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 name="Oval 9">
            <a:extLst>
              <a:ext uri="{FF2B5EF4-FFF2-40B4-BE49-F238E27FC236}">
                <a16:creationId xmlns:a16="http://schemas.microsoft.com/office/drawing/2014/main" id="{C847FA48-582C-4313-4602-C9AE8F81A1C7}"/>
              </a:ext>
            </a:extLst>
          </p:cNvPr>
          <p:cNvSpPr/>
          <p:nvPr userDrawn="1"/>
        </p:nvSpPr>
        <p:spPr>
          <a:xfrm>
            <a:off x="5922469" y="4440444"/>
            <a:ext cx="700599" cy="700599"/>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75B063-683A-BF93-6E91-DD5134905B97}"/>
              </a:ext>
            </a:extLst>
          </p:cNvPr>
          <p:cNvSpPr txBox="1"/>
          <p:nvPr userDrawn="1"/>
        </p:nvSpPr>
        <p:spPr>
          <a:xfrm>
            <a:off x="5971948" y="4617771"/>
            <a:ext cx="800967" cy="307777"/>
          </a:xfrm>
          <a:prstGeom prst="rect">
            <a:avLst/>
          </a:prstGeom>
          <a:noFill/>
        </p:spPr>
        <p:txBody>
          <a:bodyPr wrap="square" lIns="0" tIns="0" rIns="0" bIns="0" rtlCol="0">
            <a:spAutoFit/>
          </a:bodyPr>
          <a:lstStyle/>
          <a:p>
            <a:pPr algn="ctr"/>
            <a:r>
              <a:rPr lang="en-US" sz="2000" b="1" dirty="0">
                <a:solidFill>
                  <a:schemeClr val="bg1"/>
                </a:solidFill>
                <a:latin typeface="Georgia Pro Cond" panose="02040506050405020303" pitchFamily="18" charset="0"/>
              </a:rPr>
              <a:t>04</a:t>
            </a:r>
          </a:p>
        </p:txBody>
      </p:sp>
    </p:spTree>
    <p:extLst>
      <p:ext uri="{BB962C8B-B14F-4D97-AF65-F5344CB8AC3E}">
        <p14:creationId xmlns:p14="http://schemas.microsoft.com/office/powerpoint/2010/main" val="166849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ctr">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0" name="Google Shape;347;p68">
            <a:extLst>
              <a:ext uri="{FF2B5EF4-FFF2-40B4-BE49-F238E27FC236}">
                <a16:creationId xmlns:a16="http://schemas.microsoft.com/office/drawing/2014/main" id="{BFBBF56B-3EFB-2373-7C64-3955D7264A16}"/>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163183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ctr">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6" name="Google Shape;347;p68">
            <a:extLst>
              <a:ext uri="{FF2B5EF4-FFF2-40B4-BE49-F238E27FC236}">
                <a16:creationId xmlns:a16="http://schemas.microsoft.com/office/drawing/2014/main" id="{84C25E84-F861-5F49-274F-4DA62C794789}"/>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301688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8408274-727B-BA4D-F239-30B0CE611F26}"/>
              </a:ext>
            </a:extLst>
          </p:cNvPr>
          <p:cNvGrpSpPr/>
          <p:nvPr userDrawn="1"/>
        </p:nvGrpSpPr>
        <p:grpSpPr>
          <a:xfrm>
            <a:off x="11164609" y="-116733"/>
            <a:ext cx="869951" cy="1089322"/>
            <a:chOff x="11164609" y="-116733"/>
            <a:chExt cx="869951" cy="1089322"/>
          </a:xfrm>
        </p:grpSpPr>
        <p:sp>
          <p:nvSpPr>
            <p:cNvPr id="16" name="Freeform 6">
              <a:extLst>
                <a:ext uri="{FF2B5EF4-FFF2-40B4-BE49-F238E27FC236}">
                  <a16:creationId xmlns:a16="http://schemas.microsoft.com/office/drawing/2014/main" id="{D34BB952-E3A8-EA0F-DB53-0401F582977C}"/>
                </a:ext>
              </a:extLst>
            </p:cNvPr>
            <p:cNvSpPr>
              <a:spLocks/>
            </p:cNvSpPr>
            <p:nvPr userDrawn="1"/>
          </p:nvSpPr>
          <p:spPr bwMode="auto">
            <a:xfrm rot="10800000" flipH="1" flipV="1">
              <a:off x="11809663"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428906BB-F1DD-CEAA-BF8D-1F42ABCD9A7B}"/>
                </a:ext>
              </a:extLst>
            </p:cNvPr>
            <p:cNvSpPr>
              <a:spLocks/>
            </p:cNvSpPr>
            <p:nvPr userDrawn="1"/>
          </p:nvSpPr>
          <p:spPr bwMode="auto">
            <a:xfrm rot="10800000" flipH="1" flipV="1">
              <a:off x="11487136"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1" name="Freeform 6">
              <a:extLst>
                <a:ext uri="{FF2B5EF4-FFF2-40B4-BE49-F238E27FC236}">
                  <a16:creationId xmlns:a16="http://schemas.microsoft.com/office/drawing/2014/main" id="{8A4539D9-E970-6B03-8C95-12BC0B566041}"/>
                </a:ext>
              </a:extLst>
            </p:cNvPr>
            <p:cNvSpPr>
              <a:spLocks/>
            </p:cNvSpPr>
            <p:nvPr userDrawn="1"/>
          </p:nvSpPr>
          <p:spPr bwMode="auto">
            <a:xfrm rot="10800000" flipH="1" flipV="1">
              <a:off x="11164609" y="-116733"/>
              <a:ext cx="224897" cy="1089322"/>
            </a:xfrm>
            <a:prstGeom prst="rect">
              <a:avLst/>
            </a:prstGeom>
            <a:solidFill>
              <a:schemeClr val="bg2">
                <a:alpha val="53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ctr">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3" name="Google Shape;347;p68">
            <a:extLst>
              <a:ext uri="{FF2B5EF4-FFF2-40B4-BE49-F238E27FC236}">
                <a16:creationId xmlns:a16="http://schemas.microsoft.com/office/drawing/2014/main" id="{C4A60E29-D008-029C-AC5C-B9AA6011F304}"/>
              </a:ext>
            </a:extLst>
          </p:cNvPr>
          <p:cNvPicPr preferRelativeResize="0"/>
          <p:nvPr userDrawn="1"/>
        </p:nvPicPr>
        <p:blipFill rotWithShape="1">
          <a:blip r:embed="rId2">
            <a:alphaModFix/>
          </a:blip>
          <a:srcRect/>
          <a:stretch/>
        </p:blipFill>
        <p:spPr>
          <a:xfrm>
            <a:off x="111886" y="6426166"/>
            <a:ext cx="1230892" cy="378446"/>
          </a:xfrm>
          <a:prstGeom prst="rect">
            <a:avLst/>
          </a:prstGeom>
          <a:noFill/>
          <a:ln>
            <a:noFill/>
          </a:ln>
        </p:spPr>
      </p:pic>
    </p:spTree>
    <p:extLst>
      <p:ext uri="{BB962C8B-B14F-4D97-AF65-F5344CB8AC3E}">
        <p14:creationId xmlns:p14="http://schemas.microsoft.com/office/powerpoint/2010/main" val="279297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399867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8F68-26BF-C235-8979-5EA550441AF4}"/>
              </a:ext>
            </a:extLst>
          </p:cNvPr>
          <p:cNvSpPr>
            <a:spLocks noGrp="1"/>
          </p:cNvSpPr>
          <p:nvPr>
            <p:ph type="ctrTitle"/>
          </p:nvPr>
        </p:nvSpPr>
        <p:spPr/>
        <p:txBody>
          <a:bodyPr/>
          <a:lstStyle/>
          <a:p>
            <a:r>
              <a:rPr lang="vi" altLang="ko-KR" dirty="0"/>
              <a:t>Dịch vụ bảo trì ứng dụng</a:t>
            </a:r>
            <a:endParaRPr lang="en-US" dirty="0"/>
          </a:p>
        </p:txBody>
      </p:sp>
      <p:sp>
        <p:nvSpPr>
          <p:cNvPr id="3" name="Subtitle 2">
            <a:extLst>
              <a:ext uri="{FF2B5EF4-FFF2-40B4-BE49-F238E27FC236}">
                <a16:creationId xmlns:a16="http://schemas.microsoft.com/office/drawing/2014/main" id="{E4897A2F-B8A3-1C46-0354-32EAF66B3B4B}"/>
              </a:ext>
            </a:extLst>
          </p:cNvPr>
          <p:cNvSpPr>
            <a:spLocks noGrp="1"/>
          </p:cNvSpPr>
          <p:nvPr>
            <p:ph type="subTitle" idx="1"/>
          </p:nvPr>
        </p:nvSpPr>
        <p:spPr/>
        <p:txBody>
          <a:bodyPr/>
          <a:lstStyle/>
          <a:p>
            <a:pPr marL="0" indent="0">
              <a:buFont typeface="Arial" panose="020B0604020202020204" pitchFamily="34" charset="0"/>
              <a:buNone/>
            </a:pPr>
            <a:r>
              <a:rPr lang="vi" sz="1800" dirty="0">
                <a:solidFill>
                  <a:schemeClr val="bg1"/>
                </a:solidFill>
              </a:rPr>
              <a:t>Đề xuất của CTCP THL ONE.</a:t>
            </a:r>
          </a:p>
        </p:txBody>
      </p:sp>
      <p:pic>
        <p:nvPicPr>
          <p:cNvPr id="6" name="Picture Placeholder 5">
            <a:extLst>
              <a:ext uri="{FF2B5EF4-FFF2-40B4-BE49-F238E27FC236}">
                <a16:creationId xmlns:a16="http://schemas.microsoft.com/office/drawing/2014/main" id="{9E58811F-5138-7E6D-07F1-0310DE6667E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684" r="26684"/>
          <a:stretch/>
        </p:blipFill>
        <p:spPr/>
      </p:pic>
    </p:spTree>
    <p:extLst>
      <p:ext uri="{BB962C8B-B14F-4D97-AF65-F5344CB8AC3E}">
        <p14:creationId xmlns:p14="http://schemas.microsoft.com/office/powerpoint/2010/main" val="275554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68ECC3-BEB4-CDF7-00F7-9E35CB3ADDBC}"/>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sp>
        <p:nvSpPr>
          <p:cNvPr id="4" name="Content Placeholder 3">
            <a:extLst>
              <a:ext uri="{FF2B5EF4-FFF2-40B4-BE49-F238E27FC236}">
                <a16:creationId xmlns:a16="http://schemas.microsoft.com/office/drawing/2014/main" id="{1A5714A1-691F-BD6E-49B1-4F226F1E14C3}"/>
              </a:ext>
            </a:extLst>
          </p:cNvPr>
          <p:cNvSpPr>
            <a:spLocks noGrp="1"/>
          </p:cNvSpPr>
          <p:nvPr>
            <p:ph idx="1"/>
          </p:nvPr>
        </p:nvSpPr>
        <p:spPr>
          <a:xfrm>
            <a:off x="534195" y="769193"/>
            <a:ext cx="10837862" cy="596587"/>
          </a:xfrm>
        </p:spPr>
        <p:txBody>
          <a:bodyPr>
            <a:normAutofit/>
          </a:bodyPr>
          <a:lstStyle/>
          <a:p>
            <a:pPr marL="0" indent="0">
              <a:buNone/>
            </a:pPr>
            <a:r>
              <a:rPr lang="vi" sz="1100" dirty="0"/>
              <a:t>Dịch vụ “Bảo trì ứng dụng” của THLOne chuyên giải quyết mọi khó khăn của khách hàng và tạo ra các sản phẩm “Bảo trì ứng dụng” một cách sáng tạo cho doanh nghiệp của khách hàng. Nhóm dịch vụ “Bảo trì ứng dụng” của THLOne sẽ kiểm tra và đo lường hiệu suất cũng như kết quả để đảm bảo sự thành công của khách hàng được đảm bảo trong thời gian ngắn nhất có thể.</a:t>
            </a:r>
          </a:p>
        </p:txBody>
      </p:sp>
      <p:sp>
        <p:nvSpPr>
          <p:cNvPr id="36" name="Rectangle 35">
            <a:extLst>
              <a:ext uri="{FF2B5EF4-FFF2-40B4-BE49-F238E27FC236}">
                <a16:creationId xmlns:a16="http://schemas.microsoft.com/office/drawing/2014/main" id="{00DC1013-F1C7-9162-E2B9-2E4CC1FB48FF}"/>
              </a:ext>
            </a:extLst>
          </p:cNvPr>
          <p:cNvSpPr/>
          <p:nvPr/>
        </p:nvSpPr>
        <p:spPr>
          <a:xfrm>
            <a:off x="553907" y="596815"/>
            <a:ext cx="5870744"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BAA5226F-E7FD-700C-6293-230E5A5906B3}"/>
              </a:ext>
            </a:extLst>
          </p:cNvPr>
          <p:cNvSpPr txBox="1">
            <a:spLocks/>
          </p:cNvSpPr>
          <p:nvPr/>
        </p:nvSpPr>
        <p:spPr>
          <a:xfrm>
            <a:off x="442841" y="116970"/>
            <a:ext cx="4896854" cy="60706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Tổng quan</a:t>
            </a:r>
          </a:p>
        </p:txBody>
      </p:sp>
      <p:sp>
        <p:nvSpPr>
          <p:cNvPr id="41" name="TextBox 40">
            <a:extLst>
              <a:ext uri="{FF2B5EF4-FFF2-40B4-BE49-F238E27FC236}">
                <a16:creationId xmlns:a16="http://schemas.microsoft.com/office/drawing/2014/main" id="{51E0492B-5EBA-5103-5C44-AE453FC62A37}"/>
              </a:ext>
            </a:extLst>
          </p:cNvPr>
          <p:cNvSpPr txBox="1"/>
          <p:nvPr/>
        </p:nvSpPr>
        <p:spPr>
          <a:xfrm>
            <a:off x="7667149" y="1387709"/>
            <a:ext cx="4397988" cy="369332"/>
          </a:xfrm>
          <a:prstGeom prst="rect">
            <a:avLst/>
          </a:prstGeom>
          <a:noFill/>
          <a:ln>
            <a:noFill/>
          </a:ln>
        </p:spPr>
        <p:txBody>
          <a:bodyPr wrap="square">
            <a:spAutoFit/>
          </a:bodyPr>
          <a:lstStyle/>
          <a:p>
            <a:pPr algn="ctr"/>
            <a:r>
              <a:rPr lang="vi" b="1" dirty="0">
                <a:solidFill>
                  <a:srgbClr val="D25972"/>
                </a:solidFill>
              </a:rPr>
              <a:t>Dịch vụ chính thống</a:t>
            </a:r>
          </a:p>
        </p:txBody>
      </p:sp>
      <p:grpSp>
        <p:nvGrpSpPr>
          <p:cNvPr id="58" name="Google Shape;8031;p58">
            <a:extLst>
              <a:ext uri="{FF2B5EF4-FFF2-40B4-BE49-F238E27FC236}">
                <a16:creationId xmlns:a16="http://schemas.microsoft.com/office/drawing/2014/main" id="{1F35E8FA-8270-E4B6-3A89-3FDB6F5FBD68}"/>
              </a:ext>
            </a:extLst>
          </p:cNvPr>
          <p:cNvGrpSpPr/>
          <p:nvPr/>
        </p:nvGrpSpPr>
        <p:grpSpPr>
          <a:xfrm rot="5400000">
            <a:off x="5601612" y="3783294"/>
            <a:ext cx="5003465" cy="1071440"/>
            <a:chOff x="1808063" y="4294338"/>
            <a:chExt cx="3370782" cy="721817"/>
          </a:xfrm>
        </p:grpSpPr>
        <p:sp>
          <p:nvSpPr>
            <p:cNvPr id="59" name="Google Shape;8032;p58">
              <a:extLst>
                <a:ext uri="{FF2B5EF4-FFF2-40B4-BE49-F238E27FC236}">
                  <a16:creationId xmlns:a16="http://schemas.microsoft.com/office/drawing/2014/main" id="{30181558-FB66-37BD-C355-EB82B377D08B}"/>
                </a:ext>
              </a:extLst>
            </p:cNvPr>
            <p:cNvSpPr/>
            <p:nvPr/>
          </p:nvSpPr>
          <p:spPr>
            <a:xfrm>
              <a:off x="1906300" y="4423127"/>
              <a:ext cx="526025" cy="525979"/>
            </a:xfrm>
            <a:prstGeom prst="ellipse">
              <a:avLst/>
            </a:prstGeom>
            <a:solidFill>
              <a:srgbClr val="465667"/>
            </a:solid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8033;p58">
              <a:extLst>
                <a:ext uri="{FF2B5EF4-FFF2-40B4-BE49-F238E27FC236}">
                  <a16:creationId xmlns:a16="http://schemas.microsoft.com/office/drawing/2014/main" id="{813386E6-1427-B0D0-4156-43A637264E94}"/>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89CE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34;p58">
              <a:extLst>
                <a:ext uri="{FF2B5EF4-FFF2-40B4-BE49-F238E27FC236}">
                  <a16:creationId xmlns:a16="http://schemas.microsoft.com/office/drawing/2014/main" id="{6C8495BE-99B3-49CA-C27F-028612942313}"/>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2CCD8"/>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35;p58">
              <a:extLst>
                <a:ext uri="{FF2B5EF4-FFF2-40B4-BE49-F238E27FC236}">
                  <a16:creationId xmlns:a16="http://schemas.microsoft.com/office/drawing/2014/main" id="{A7E07499-5FE4-645B-4AF4-7FDFC2034E9C}"/>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465667"/>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36;p58">
              <a:extLst>
                <a:ext uri="{FF2B5EF4-FFF2-40B4-BE49-F238E27FC236}">
                  <a16:creationId xmlns:a16="http://schemas.microsoft.com/office/drawing/2014/main" id="{4762F13E-6B91-9F0B-14FD-7D72D5552442}"/>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3B8FB9"/>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37;p58">
              <a:extLst>
                <a:ext uri="{FF2B5EF4-FFF2-40B4-BE49-F238E27FC236}">
                  <a16:creationId xmlns:a16="http://schemas.microsoft.com/office/drawing/2014/main" id="{811304C9-2D24-B632-20A0-4F593C4D84EB}"/>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ECCE0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038;p58">
              <a:extLst>
                <a:ext uri="{FF2B5EF4-FFF2-40B4-BE49-F238E27FC236}">
                  <a16:creationId xmlns:a16="http://schemas.microsoft.com/office/drawing/2014/main" id="{55FA8B2D-B23D-CC66-58F5-84718A180DC6}"/>
                </a:ext>
              </a:extLst>
            </p:cNvPr>
            <p:cNvSpPr/>
            <p:nvPr/>
          </p:nvSpPr>
          <p:spPr>
            <a:xfrm>
              <a:off x="2568813" y="4351427"/>
              <a:ext cx="526025" cy="525979"/>
            </a:xfrm>
            <a:prstGeom prst="ellipse">
              <a:avLst/>
            </a:prstGeom>
            <a:solidFill>
              <a:srgbClr val="3B8FB9"/>
            </a:solid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8039;p58">
              <a:extLst>
                <a:ext uri="{FF2B5EF4-FFF2-40B4-BE49-F238E27FC236}">
                  <a16:creationId xmlns:a16="http://schemas.microsoft.com/office/drawing/2014/main" id="{FED61265-685C-3D16-C84E-EE5063F5BBF5}"/>
                </a:ext>
              </a:extLst>
            </p:cNvPr>
            <p:cNvSpPr/>
            <p:nvPr/>
          </p:nvSpPr>
          <p:spPr>
            <a:xfrm>
              <a:off x="3231883" y="4423127"/>
              <a:ext cx="526025" cy="525979"/>
            </a:xfrm>
            <a:prstGeom prst="ellipse">
              <a:avLst/>
            </a:prstGeom>
            <a:solidFill>
              <a:srgbClr val="82CCD8"/>
            </a:solid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40;p58">
              <a:extLst>
                <a:ext uri="{FF2B5EF4-FFF2-40B4-BE49-F238E27FC236}">
                  <a16:creationId xmlns:a16="http://schemas.microsoft.com/office/drawing/2014/main" id="{F627399E-D2A0-4F4D-67A1-2E13B9F9A165}"/>
                </a:ext>
              </a:extLst>
            </p:cNvPr>
            <p:cNvSpPr/>
            <p:nvPr/>
          </p:nvSpPr>
          <p:spPr>
            <a:xfrm>
              <a:off x="3894395" y="4351427"/>
              <a:ext cx="526025" cy="525979"/>
            </a:xfrm>
            <a:prstGeom prst="ellipse">
              <a:avLst/>
            </a:prstGeom>
            <a:solidFill>
              <a:srgbClr val="89CE00"/>
            </a:solid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041;p58">
              <a:extLst>
                <a:ext uri="{FF2B5EF4-FFF2-40B4-BE49-F238E27FC236}">
                  <a16:creationId xmlns:a16="http://schemas.microsoft.com/office/drawing/2014/main" id="{090DDF45-21E6-AB55-1724-4B2FC1367459}"/>
                </a:ext>
              </a:extLst>
            </p:cNvPr>
            <p:cNvSpPr/>
            <p:nvPr/>
          </p:nvSpPr>
          <p:spPr>
            <a:xfrm>
              <a:off x="4560958" y="4423127"/>
              <a:ext cx="526025" cy="525979"/>
            </a:xfrm>
            <a:prstGeom prst="ellipse">
              <a:avLst/>
            </a:prstGeom>
            <a:solidFill>
              <a:srgbClr val="ECCE00"/>
            </a:solidFill>
            <a:ln w="9525" cap="flat" cmpd="sng">
              <a:solidFill>
                <a:srgbClr val="D7DFE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roup 99">
            <a:extLst>
              <a:ext uri="{FF2B5EF4-FFF2-40B4-BE49-F238E27FC236}">
                <a16:creationId xmlns:a16="http://schemas.microsoft.com/office/drawing/2014/main" id="{1A21E7C1-6542-F614-E123-B073C7C19643}"/>
              </a:ext>
            </a:extLst>
          </p:cNvPr>
          <p:cNvGrpSpPr/>
          <p:nvPr/>
        </p:nvGrpSpPr>
        <p:grpSpPr>
          <a:xfrm>
            <a:off x="255773" y="1963101"/>
            <a:ext cx="7261447" cy="4264762"/>
            <a:chOff x="1551963" y="2340128"/>
            <a:chExt cx="7189365" cy="4033141"/>
          </a:xfrm>
        </p:grpSpPr>
        <p:sp>
          <p:nvSpPr>
            <p:cNvPr id="69" name="Rectangle 68">
              <a:extLst>
                <a:ext uri="{FF2B5EF4-FFF2-40B4-BE49-F238E27FC236}">
                  <a16:creationId xmlns:a16="http://schemas.microsoft.com/office/drawing/2014/main" id="{C7972CC1-37EC-B52E-7B06-BC9F0BCF0174}"/>
                </a:ext>
              </a:extLst>
            </p:cNvPr>
            <p:cNvSpPr/>
            <p:nvPr/>
          </p:nvSpPr>
          <p:spPr>
            <a:xfrm>
              <a:off x="1551963" y="2340128"/>
              <a:ext cx="7189365" cy="4033141"/>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oogle Shape;1684;p56">
              <a:extLst>
                <a:ext uri="{FF2B5EF4-FFF2-40B4-BE49-F238E27FC236}">
                  <a16:creationId xmlns:a16="http://schemas.microsoft.com/office/drawing/2014/main" id="{98E7FB54-96D4-F86F-575D-D8DB93A3F824}"/>
                </a:ext>
              </a:extLst>
            </p:cNvPr>
            <p:cNvGrpSpPr/>
            <p:nvPr/>
          </p:nvGrpSpPr>
          <p:grpSpPr>
            <a:xfrm flipH="1">
              <a:off x="5078212" y="5528539"/>
              <a:ext cx="3280710" cy="383833"/>
              <a:chOff x="6336019" y="3733725"/>
              <a:chExt cx="2337606" cy="351310"/>
            </a:xfrm>
            <a:solidFill>
              <a:srgbClr val="89CE00"/>
            </a:solidFill>
          </p:grpSpPr>
          <p:sp>
            <p:nvSpPr>
              <p:cNvPr id="71" name="Google Shape;1685;p56">
                <a:extLst>
                  <a:ext uri="{FF2B5EF4-FFF2-40B4-BE49-F238E27FC236}">
                    <a16:creationId xmlns:a16="http://schemas.microsoft.com/office/drawing/2014/main" id="{51BB50F3-EA7D-2160-4031-FCBAB8778A92}"/>
                  </a:ext>
                </a:extLst>
              </p:cNvPr>
              <p:cNvSpPr/>
              <p:nvPr/>
            </p:nvSpPr>
            <p:spPr>
              <a:xfrm>
                <a:off x="6336019" y="3733735"/>
                <a:ext cx="1881300" cy="351300"/>
              </a:xfrm>
              <a:prstGeom prst="homePlate">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86;p56">
                <a:extLst>
                  <a:ext uri="{FF2B5EF4-FFF2-40B4-BE49-F238E27FC236}">
                    <a16:creationId xmlns:a16="http://schemas.microsoft.com/office/drawing/2014/main" id="{CFDABBA5-9316-C91A-FB8C-78C59E4A89F4}"/>
                  </a:ext>
                </a:extLst>
              </p:cNvPr>
              <p:cNvSpPr/>
              <p:nvPr/>
            </p:nvSpPr>
            <p:spPr>
              <a:xfrm>
                <a:off x="80985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87;p56">
                <a:extLst>
                  <a:ext uri="{FF2B5EF4-FFF2-40B4-BE49-F238E27FC236}">
                    <a16:creationId xmlns:a16="http://schemas.microsoft.com/office/drawing/2014/main" id="{89E5B11D-A581-7B87-95A4-7AF81168C3EE}"/>
                  </a:ext>
                </a:extLst>
              </p:cNvPr>
              <p:cNvSpPr/>
              <p:nvPr/>
            </p:nvSpPr>
            <p:spPr>
              <a:xfrm>
                <a:off x="83271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684;p56">
              <a:extLst>
                <a:ext uri="{FF2B5EF4-FFF2-40B4-BE49-F238E27FC236}">
                  <a16:creationId xmlns:a16="http://schemas.microsoft.com/office/drawing/2014/main" id="{99909DD8-1DBA-5CBF-4F6F-00519C422EA4}"/>
                </a:ext>
              </a:extLst>
            </p:cNvPr>
            <p:cNvGrpSpPr/>
            <p:nvPr/>
          </p:nvGrpSpPr>
          <p:grpSpPr>
            <a:xfrm>
              <a:off x="1988370" y="2845701"/>
              <a:ext cx="3280710" cy="383833"/>
              <a:chOff x="6336019" y="3733725"/>
              <a:chExt cx="2337606" cy="351310"/>
            </a:xfrm>
            <a:solidFill>
              <a:srgbClr val="465667"/>
            </a:solidFill>
          </p:grpSpPr>
          <p:sp>
            <p:nvSpPr>
              <p:cNvPr id="75" name="Google Shape;1685;p56">
                <a:extLst>
                  <a:ext uri="{FF2B5EF4-FFF2-40B4-BE49-F238E27FC236}">
                    <a16:creationId xmlns:a16="http://schemas.microsoft.com/office/drawing/2014/main" id="{F17790DC-C08B-4621-5703-F12EE0C20779}"/>
                  </a:ext>
                </a:extLst>
              </p:cNvPr>
              <p:cNvSpPr/>
              <p:nvPr/>
            </p:nvSpPr>
            <p:spPr>
              <a:xfrm>
                <a:off x="6336019" y="3733735"/>
                <a:ext cx="1881300" cy="351300"/>
              </a:xfrm>
              <a:prstGeom prst="homePlate">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86;p56">
                <a:extLst>
                  <a:ext uri="{FF2B5EF4-FFF2-40B4-BE49-F238E27FC236}">
                    <a16:creationId xmlns:a16="http://schemas.microsoft.com/office/drawing/2014/main" id="{88B6ABF6-DDD7-B044-511F-367A47245489}"/>
                  </a:ext>
                </a:extLst>
              </p:cNvPr>
              <p:cNvSpPr/>
              <p:nvPr/>
            </p:nvSpPr>
            <p:spPr>
              <a:xfrm>
                <a:off x="80985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87;p56">
                <a:extLst>
                  <a:ext uri="{FF2B5EF4-FFF2-40B4-BE49-F238E27FC236}">
                    <a16:creationId xmlns:a16="http://schemas.microsoft.com/office/drawing/2014/main" id="{C8460AD1-D106-8471-1248-3619790AA4B1}"/>
                  </a:ext>
                </a:extLst>
              </p:cNvPr>
              <p:cNvSpPr/>
              <p:nvPr/>
            </p:nvSpPr>
            <p:spPr>
              <a:xfrm>
                <a:off x="83271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1652;p56">
              <a:extLst>
                <a:ext uri="{FF2B5EF4-FFF2-40B4-BE49-F238E27FC236}">
                  <a16:creationId xmlns:a16="http://schemas.microsoft.com/office/drawing/2014/main" id="{D303809E-5925-3D9C-B101-9C63E454A2AA}"/>
                </a:ext>
              </a:extLst>
            </p:cNvPr>
            <p:cNvGrpSpPr/>
            <p:nvPr/>
          </p:nvGrpSpPr>
          <p:grpSpPr>
            <a:xfrm>
              <a:off x="3573641" y="2843451"/>
              <a:ext cx="3202080" cy="3066052"/>
              <a:chOff x="3179914" y="2889488"/>
              <a:chExt cx="422876" cy="404911"/>
            </a:xfrm>
          </p:grpSpPr>
          <p:sp>
            <p:nvSpPr>
              <p:cNvPr id="79" name="Google Shape;1653;p56">
                <a:extLst>
                  <a:ext uri="{FF2B5EF4-FFF2-40B4-BE49-F238E27FC236}">
                    <a16:creationId xmlns:a16="http://schemas.microsoft.com/office/drawing/2014/main" id="{93D92B6D-CD45-99E7-BAF5-D896F3C2156E}"/>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3B8FB9"/>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4;p56">
                <a:extLst>
                  <a:ext uri="{FF2B5EF4-FFF2-40B4-BE49-F238E27FC236}">
                    <a16:creationId xmlns:a16="http://schemas.microsoft.com/office/drawing/2014/main" id="{96049ADD-3F7A-F82C-DAEE-F098CB16E5E8}"/>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82CCD8"/>
              </a:solid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5;p56">
                <a:extLst>
                  <a:ext uri="{FF2B5EF4-FFF2-40B4-BE49-F238E27FC236}">
                    <a16:creationId xmlns:a16="http://schemas.microsoft.com/office/drawing/2014/main" id="{388ABD17-F971-DA4D-0C65-BDEECC2537E2}"/>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465667"/>
              </a:solid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656;p56">
                <a:extLst>
                  <a:ext uri="{FF2B5EF4-FFF2-40B4-BE49-F238E27FC236}">
                    <a16:creationId xmlns:a16="http://schemas.microsoft.com/office/drawing/2014/main" id="{D1C2F58E-A3E0-DAE4-F988-49B828F3D4BD}"/>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E6741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57;p56">
                <a:extLst>
                  <a:ext uri="{FF2B5EF4-FFF2-40B4-BE49-F238E27FC236}">
                    <a16:creationId xmlns:a16="http://schemas.microsoft.com/office/drawing/2014/main" id="{4E5C018D-F80D-F317-0985-FC138740EE34}"/>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ECCE00"/>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58;p56">
                <a:extLst>
                  <a:ext uri="{FF2B5EF4-FFF2-40B4-BE49-F238E27FC236}">
                    <a16:creationId xmlns:a16="http://schemas.microsoft.com/office/drawing/2014/main" id="{7E37D3FA-E881-ACE2-7D28-5E7D29985F57}"/>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89CE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TextBox 84">
              <a:extLst>
                <a:ext uri="{FF2B5EF4-FFF2-40B4-BE49-F238E27FC236}">
                  <a16:creationId xmlns:a16="http://schemas.microsoft.com/office/drawing/2014/main" id="{7F738EC9-E93A-4D58-B256-065A66F42E34}"/>
                </a:ext>
              </a:extLst>
            </p:cNvPr>
            <p:cNvSpPr txBox="1"/>
            <p:nvPr/>
          </p:nvSpPr>
          <p:spPr>
            <a:xfrm>
              <a:off x="4349220" y="3226469"/>
              <a:ext cx="905155" cy="249991"/>
            </a:xfrm>
            <a:prstGeom prst="rect">
              <a:avLst/>
            </a:prstGeom>
            <a:noFill/>
          </p:spPr>
          <p:txBody>
            <a:bodyPr wrap="square" rtlCol="0">
              <a:spAutoFit/>
            </a:bodyPr>
            <a:lstStyle/>
            <a:p>
              <a:r>
                <a:rPr lang="vi" sz="1100" dirty="0">
                  <a:solidFill>
                    <a:schemeClr val="bg1"/>
                  </a:solidFill>
                </a:rPr>
                <a:t>Yêu cầu</a:t>
              </a:r>
            </a:p>
          </p:txBody>
        </p:sp>
        <p:sp>
          <p:nvSpPr>
            <p:cNvPr id="86" name="TextBox 85">
              <a:extLst>
                <a:ext uri="{FF2B5EF4-FFF2-40B4-BE49-F238E27FC236}">
                  <a16:creationId xmlns:a16="http://schemas.microsoft.com/office/drawing/2014/main" id="{D3718474-39EA-80F1-F64B-F77FEFC77B92}"/>
                </a:ext>
              </a:extLst>
            </p:cNvPr>
            <p:cNvSpPr txBox="1"/>
            <p:nvPr/>
          </p:nvSpPr>
          <p:spPr>
            <a:xfrm>
              <a:off x="5581708" y="3280280"/>
              <a:ext cx="677662" cy="406237"/>
            </a:xfrm>
            <a:prstGeom prst="rect">
              <a:avLst/>
            </a:prstGeom>
            <a:noFill/>
          </p:spPr>
          <p:txBody>
            <a:bodyPr wrap="square" rtlCol="0">
              <a:spAutoFit/>
            </a:bodyPr>
            <a:lstStyle/>
            <a:p>
              <a:r>
                <a:rPr lang="vi" sz="1100" dirty="0">
                  <a:solidFill>
                    <a:schemeClr val="bg1"/>
                  </a:solidFill>
                </a:rPr>
                <a:t>phân tích sự làm việc quá nhiều</a:t>
              </a:r>
              <a:endParaRPr lang="en-US" sz="1100" dirty="0">
                <a:solidFill>
                  <a:schemeClr val="bg1"/>
                </a:solidFill>
                <a:effectLst/>
              </a:endParaRPr>
            </a:p>
          </p:txBody>
        </p:sp>
        <p:sp>
          <p:nvSpPr>
            <p:cNvPr id="87" name="TextBox 86">
              <a:extLst>
                <a:ext uri="{FF2B5EF4-FFF2-40B4-BE49-F238E27FC236}">
                  <a16:creationId xmlns:a16="http://schemas.microsoft.com/office/drawing/2014/main" id="{A2F47273-EF7F-5C6E-D4AE-B8C790A7C4ED}"/>
                </a:ext>
              </a:extLst>
            </p:cNvPr>
            <p:cNvSpPr txBox="1"/>
            <p:nvPr/>
          </p:nvSpPr>
          <p:spPr>
            <a:xfrm>
              <a:off x="5957815" y="4447523"/>
              <a:ext cx="651869" cy="249991"/>
            </a:xfrm>
            <a:prstGeom prst="rect">
              <a:avLst/>
            </a:prstGeom>
            <a:noFill/>
          </p:spPr>
          <p:txBody>
            <a:bodyPr wrap="square" rtlCol="0">
              <a:spAutoFit/>
            </a:bodyPr>
            <a:lstStyle/>
            <a:p>
              <a:r>
                <a:rPr lang="vi" sz="1100" dirty="0">
                  <a:solidFill>
                    <a:schemeClr val="bg1"/>
                  </a:solidFill>
                </a:rPr>
                <a:t>Thiết kế</a:t>
              </a:r>
              <a:endParaRPr lang="en-US" sz="1100" dirty="0">
                <a:solidFill>
                  <a:schemeClr val="bg1"/>
                </a:solidFill>
                <a:effectLst/>
              </a:endParaRPr>
            </a:p>
          </p:txBody>
        </p:sp>
        <p:sp>
          <p:nvSpPr>
            <p:cNvPr id="88" name="TextBox 87">
              <a:extLst>
                <a:ext uri="{FF2B5EF4-FFF2-40B4-BE49-F238E27FC236}">
                  <a16:creationId xmlns:a16="http://schemas.microsoft.com/office/drawing/2014/main" id="{D938FF6E-EE58-743B-F04E-58DA07764A75}"/>
                </a:ext>
              </a:extLst>
            </p:cNvPr>
            <p:cNvSpPr txBox="1"/>
            <p:nvPr/>
          </p:nvSpPr>
          <p:spPr>
            <a:xfrm>
              <a:off x="5167039" y="5227747"/>
              <a:ext cx="790776" cy="406237"/>
            </a:xfrm>
            <a:prstGeom prst="rect">
              <a:avLst/>
            </a:prstGeom>
            <a:noFill/>
          </p:spPr>
          <p:txBody>
            <a:bodyPr wrap="square" rtlCol="0">
              <a:spAutoFit/>
            </a:bodyPr>
            <a:lstStyle/>
            <a:p>
              <a:r>
                <a:rPr lang="vi" sz="1100" dirty="0">
                  <a:solidFill>
                    <a:schemeClr val="bg1"/>
                  </a:solidFill>
                </a:rPr>
                <a:t>Định nghĩa SLA</a:t>
              </a:r>
              <a:endParaRPr lang="en-US" sz="1100" dirty="0">
                <a:solidFill>
                  <a:schemeClr val="bg1"/>
                </a:solidFill>
                <a:effectLst/>
              </a:endParaRPr>
            </a:p>
          </p:txBody>
        </p:sp>
        <p:sp>
          <p:nvSpPr>
            <p:cNvPr id="89" name="TextBox 88">
              <a:extLst>
                <a:ext uri="{FF2B5EF4-FFF2-40B4-BE49-F238E27FC236}">
                  <a16:creationId xmlns:a16="http://schemas.microsoft.com/office/drawing/2014/main" id="{20B15B23-28F1-A6FE-6C57-F9CA14668876}"/>
                </a:ext>
              </a:extLst>
            </p:cNvPr>
            <p:cNvSpPr txBox="1"/>
            <p:nvPr/>
          </p:nvSpPr>
          <p:spPr>
            <a:xfrm>
              <a:off x="4092640" y="4908704"/>
              <a:ext cx="840877" cy="562481"/>
            </a:xfrm>
            <a:prstGeom prst="rect">
              <a:avLst/>
            </a:prstGeom>
            <a:noFill/>
          </p:spPr>
          <p:txBody>
            <a:bodyPr wrap="square" rtlCol="0">
              <a:spAutoFit/>
            </a:bodyPr>
            <a:lstStyle/>
            <a:p>
              <a:r>
                <a:rPr lang="vi" sz="1100" dirty="0">
                  <a:solidFill>
                    <a:schemeClr val="bg1"/>
                  </a:solidFill>
                </a:rPr>
                <a:t>Xây dựng kho kiến thức</a:t>
              </a:r>
              <a:endParaRPr lang="en-US" sz="1100" dirty="0">
                <a:solidFill>
                  <a:schemeClr val="bg1"/>
                </a:solidFill>
                <a:effectLst/>
              </a:endParaRPr>
            </a:p>
          </p:txBody>
        </p:sp>
        <p:sp>
          <p:nvSpPr>
            <p:cNvPr id="90" name="TextBox 89">
              <a:extLst>
                <a:ext uri="{FF2B5EF4-FFF2-40B4-BE49-F238E27FC236}">
                  <a16:creationId xmlns:a16="http://schemas.microsoft.com/office/drawing/2014/main" id="{76279297-B584-4451-5361-8EF17846BA6A}"/>
                </a:ext>
              </a:extLst>
            </p:cNvPr>
            <p:cNvSpPr txBox="1"/>
            <p:nvPr/>
          </p:nvSpPr>
          <p:spPr>
            <a:xfrm>
              <a:off x="3639260" y="4039196"/>
              <a:ext cx="961117" cy="249991"/>
            </a:xfrm>
            <a:prstGeom prst="rect">
              <a:avLst/>
            </a:prstGeom>
            <a:noFill/>
          </p:spPr>
          <p:txBody>
            <a:bodyPr wrap="square" rtlCol="0">
              <a:spAutoFit/>
            </a:bodyPr>
            <a:lstStyle/>
            <a:p>
              <a:r>
                <a:rPr lang="vi" sz="1100" dirty="0">
                  <a:solidFill>
                    <a:schemeClr val="bg1"/>
                  </a:solidFill>
                </a:rPr>
                <a:t>Tối ưu hóa</a:t>
              </a:r>
              <a:endParaRPr lang="en-US" sz="1100" dirty="0">
                <a:solidFill>
                  <a:schemeClr val="bg1"/>
                </a:solidFill>
                <a:effectLst/>
              </a:endParaRPr>
            </a:p>
          </p:txBody>
        </p:sp>
        <p:sp>
          <p:nvSpPr>
            <p:cNvPr id="91" name="TextBox 90">
              <a:extLst>
                <a:ext uri="{FF2B5EF4-FFF2-40B4-BE49-F238E27FC236}">
                  <a16:creationId xmlns:a16="http://schemas.microsoft.com/office/drawing/2014/main" id="{5E244D71-7AC0-F4A1-BB07-490A11B0D330}"/>
                </a:ext>
              </a:extLst>
            </p:cNvPr>
            <p:cNvSpPr txBox="1"/>
            <p:nvPr/>
          </p:nvSpPr>
          <p:spPr>
            <a:xfrm>
              <a:off x="6401296" y="5595453"/>
              <a:ext cx="1660096" cy="249991"/>
            </a:xfrm>
            <a:prstGeom prst="rect">
              <a:avLst/>
            </a:prstGeom>
            <a:noFill/>
          </p:spPr>
          <p:txBody>
            <a:bodyPr wrap="square" rtlCol="0">
              <a:spAutoFit/>
            </a:bodyPr>
            <a:lstStyle/>
            <a:p>
              <a:r>
                <a:rPr lang="vi" sz="1100" dirty="0">
                  <a:solidFill>
                    <a:schemeClr val="bg1"/>
                  </a:solidFill>
                </a:rPr>
                <a:t>Quản lý ứng dụng</a:t>
              </a:r>
              <a:endParaRPr lang="en-US" sz="1100" dirty="0">
                <a:solidFill>
                  <a:schemeClr val="bg1"/>
                </a:solidFill>
                <a:effectLst/>
              </a:endParaRPr>
            </a:p>
          </p:txBody>
        </p:sp>
        <p:sp>
          <p:nvSpPr>
            <p:cNvPr id="92" name="TextBox 91">
              <a:extLst>
                <a:ext uri="{FF2B5EF4-FFF2-40B4-BE49-F238E27FC236}">
                  <a16:creationId xmlns:a16="http://schemas.microsoft.com/office/drawing/2014/main" id="{A683C0C3-65AE-F50E-2EEC-A143C04F59C4}"/>
                </a:ext>
              </a:extLst>
            </p:cNvPr>
            <p:cNvSpPr txBox="1"/>
            <p:nvPr/>
          </p:nvSpPr>
          <p:spPr>
            <a:xfrm>
              <a:off x="2315392" y="2903771"/>
              <a:ext cx="1937696" cy="249991"/>
            </a:xfrm>
            <a:prstGeom prst="rect">
              <a:avLst/>
            </a:prstGeom>
            <a:noFill/>
          </p:spPr>
          <p:txBody>
            <a:bodyPr wrap="square" rtlCol="0">
              <a:spAutoFit/>
            </a:bodyPr>
            <a:lstStyle/>
            <a:p>
              <a:r>
                <a:rPr lang="vi" sz="1000" dirty="0">
                  <a:solidFill>
                    <a:schemeClr val="bg1"/>
                  </a:solidFill>
                </a:rPr>
                <a:t>Phát triển công nghệ</a:t>
              </a:r>
              <a:endParaRPr lang="en-US" sz="1000" dirty="0">
                <a:solidFill>
                  <a:schemeClr val="bg1"/>
                </a:solidFill>
                <a:effectLst/>
              </a:endParaRPr>
            </a:p>
          </p:txBody>
        </p:sp>
        <p:sp>
          <p:nvSpPr>
            <p:cNvPr id="93" name="TextBox 92">
              <a:extLst>
                <a:ext uri="{FF2B5EF4-FFF2-40B4-BE49-F238E27FC236}">
                  <a16:creationId xmlns:a16="http://schemas.microsoft.com/office/drawing/2014/main" id="{018D660F-23B0-9EBB-42D0-E8C92918EF32}"/>
                </a:ext>
              </a:extLst>
            </p:cNvPr>
            <p:cNvSpPr txBox="1"/>
            <p:nvPr/>
          </p:nvSpPr>
          <p:spPr>
            <a:xfrm>
              <a:off x="6493370" y="3090720"/>
              <a:ext cx="1768057" cy="406237"/>
            </a:xfrm>
            <a:prstGeom prst="rect">
              <a:avLst/>
            </a:prstGeom>
            <a:noFill/>
          </p:spPr>
          <p:txBody>
            <a:bodyPr wrap="square" rtlCol="0">
              <a:spAutoFit/>
            </a:bodyPr>
            <a:lstStyle/>
            <a:p>
              <a:r>
                <a:rPr lang="vi" sz="1100" dirty="0"/>
                <a:t>Chiến lược và quy trình bảo trì phần mềm</a:t>
              </a:r>
              <a:endParaRPr lang="en-US" sz="1100" dirty="0">
                <a:effectLst/>
              </a:endParaRPr>
            </a:p>
          </p:txBody>
        </p:sp>
        <p:sp>
          <p:nvSpPr>
            <p:cNvPr id="94" name="TextBox 93">
              <a:extLst>
                <a:ext uri="{FF2B5EF4-FFF2-40B4-BE49-F238E27FC236}">
                  <a16:creationId xmlns:a16="http://schemas.microsoft.com/office/drawing/2014/main" id="{1F67ED62-28AB-94F9-C3D0-6BD38044F671}"/>
                </a:ext>
              </a:extLst>
            </p:cNvPr>
            <p:cNvSpPr txBox="1"/>
            <p:nvPr/>
          </p:nvSpPr>
          <p:spPr>
            <a:xfrm>
              <a:off x="6871470" y="3798900"/>
              <a:ext cx="1768057" cy="407485"/>
            </a:xfrm>
            <a:prstGeom prst="rect">
              <a:avLst/>
            </a:prstGeom>
            <a:noFill/>
          </p:spPr>
          <p:txBody>
            <a:bodyPr wrap="square" rtlCol="0">
              <a:spAutoFit/>
            </a:bodyPr>
            <a:lstStyle/>
            <a:p>
              <a:r>
                <a:rPr lang="vi" sz="1100" dirty="0"/>
                <a:t>Xác định các lĩnh vực kém hiệu quả</a:t>
              </a:r>
              <a:endParaRPr lang="en-US" sz="1100" dirty="0">
                <a:effectLst/>
              </a:endParaRPr>
            </a:p>
          </p:txBody>
        </p:sp>
        <p:sp>
          <p:nvSpPr>
            <p:cNvPr id="95" name="TextBox 94">
              <a:extLst>
                <a:ext uri="{FF2B5EF4-FFF2-40B4-BE49-F238E27FC236}">
                  <a16:creationId xmlns:a16="http://schemas.microsoft.com/office/drawing/2014/main" id="{4DDF008F-A579-C821-3289-536F7CE4CFBD}"/>
                </a:ext>
              </a:extLst>
            </p:cNvPr>
            <p:cNvSpPr txBox="1"/>
            <p:nvPr/>
          </p:nvSpPr>
          <p:spPr>
            <a:xfrm>
              <a:off x="6830814" y="4521766"/>
              <a:ext cx="1768057" cy="406237"/>
            </a:xfrm>
            <a:prstGeom prst="rect">
              <a:avLst/>
            </a:prstGeom>
            <a:noFill/>
          </p:spPr>
          <p:txBody>
            <a:bodyPr wrap="square" rtlCol="0">
              <a:spAutoFit/>
            </a:bodyPr>
            <a:lstStyle/>
            <a:p>
              <a:r>
                <a:rPr lang="vi" sz="1100" dirty="0"/>
                <a:t>Tối ưu hóa kiến trúc hoặc thiết kế lại</a:t>
              </a:r>
              <a:endParaRPr lang="en-US" sz="1100" dirty="0">
                <a:effectLst/>
              </a:endParaRPr>
            </a:p>
          </p:txBody>
        </p:sp>
        <p:sp>
          <p:nvSpPr>
            <p:cNvPr id="96" name="TextBox 95">
              <a:extLst>
                <a:ext uri="{FF2B5EF4-FFF2-40B4-BE49-F238E27FC236}">
                  <a16:creationId xmlns:a16="http://schemas.microsoft.com/office/drawing/2014/main" id="{4695D379-9368-C678-7FBF-D9D85F7AECE1}"/>
                </a:ext>
              </a:extLst>
            </p:cNvPr>
            <p:cNvSpPr txBox="1"/>
            <p:nvPr/>
          </p:nvSpPr>
          <p:spPr>
            <a:xfrm>
              <a:off x="1915458" y="3750639"/>
              <a:ext cx="1768057" cy="407485"/>
            </a:xfrm>
            <a:prstGeom prst="rect">
              <a:avLst/>
            </a:prstGeom>
            <a:noFill/>
          </p:spPr>
          <p:txBody>
            <a:bodyPr wrap="square" rtlCol="0">
              <a:spAutoFit/>
            </a:bodyPr>
            <a:lstStyle/>
            <a:p>
              <a:r>
                <a:rPr lang="vi" sz="1100" dirty="0"/>
                <a:t>Loại bỏ các lĩnh vực kém hiệu quả</a:t>
              </a:r>
              <a:endParaRPr lang="en-US" sz="1100" dirty="0">
                <a:effectLst/>
              </a:endParaRPr>
            </a:p>
          </p:txBody>
        </p:sp>
        <p:sp>
          <p:nvSpPr>
            <p:cNvPr id="97" name="TextBox 96">
              <a:extLst>
                <a:ext uri="{FF2B5EF4-FFF2-40B4-BE49-F238E27FC236}">
                  <a16:creationId xmlns:a16="http://schemas.microsoft.com/office/drawing/2014/main" id="{A45A903A-7033-BBD7-25AC-A99AF05CE353}"/>
                </a:ext>
              </a:extLst>
            </p:cNvPr>
            <p:cNvSpPr txBox="1"/>
            <p:nvPr/>
          </p:nvSpPr>
          <p:spPr>
            <a:xfrm>
              <a:off x="1711775" y="4472151"/>
              <a:ext cx="1998062" cy="407485"/>
            </a:xfrm>
            <a:prstGeom prst="rect">
              <a:avLst/>
            </a:prstGeom>
            <a:noFill/>
          </p:spPr>
          <p:txBody>
            <a:bodyPr wrap="square" rtlCol="0">
              <a:spAutoFit/>
            </a:bodyPr>
            <a:lstStyle/>
            <a:p>
              <a:r>
                <a:rPr lang="vi" sz="1100" dirty="0"/>
                <a:t>Cung cấp tài liệu hệ thống trực tuyến</a:t>
              </a:r>
              <a:endParaRPr lang="en-US" sz="1100" dirty="0">
                <a:effectLst/>
              </a:endParaRPr>
            </a:p>
          </p:txBody>
        </p:sp>
        <p:sp>
          <p:nvSpPr>
            <p:cNvPr id="98" name="TextBox 97">
              <a:extLst>
                <a:ext uri="{FF2B5EF4-FFF2-40B4-BE49-F238E27FC236}">
                  <a16:creationId xmlns:a16="http://schemas.microsoft.com/office/drawing/2014/main" id="{721DA2AF-2AE3-9C58-6243-587C60B130E5}"/>
                </a:ext>
              </a:extLst>
            </p:cNvPr>
            <p:cNvSpPr txBox="1"/>
            <p:nvPr/>
          </p:nvSpPr>
          <p:spPr>
            <a:xfrm>
              <a:off x="2299530" y="5344136"/>
              <a:ext cx="1768057" cy="247402"/>
            </a:xfrm>
            <a:prstGeom prst="rect">
              <a:avLst/>
            </a:prstGeom>
            <a:noFill/>
          </p:spPr>
          <p:txBody>
            <a:bodyPr wrap="square" rtlCol="0">
              <a:spAutoFit/>
            </a:bodyPr>
            <a:lstStyle/>
            <a:p>
              <a:r>
                <a:rPr lang="vi" sz="1100" dirty="0"/>
                <a:t>Cung cấp hệ thống bán vé</a:t>
              </a:r>
              <a:endParaRPr lang="en-US" sz="1100" dirty="0">
                <a:effectLst/>
              </a:endParaRPr>
            </a:p>
          </p:txBody>
        </p:sp>
        <p:sp>
          <p:nvSpPr>
            <p:cNvPr id="99" name="TextBox 98">
              <a:extLst>
                <a:ext uri="{FF2B5EF4-FFF2-40B4-BE49-F238E27FC236}">
                  <a16:creationId xmlns:a16="http://schemas.microsoft.com/office/drawing/2014/main" id="{3D7E2CF8-A4B1-5B3F-F655-35A3E3482D98}"/>
                </a:ext>
              </a:extLst>
            </p:cNvPr>
            <p:cNvSpPr txBox="1"/>
            <p:nvPr/>
          </p:nvSpPr>
          <p:spPr>
            <a:xfrm>
              <a:off x="4570868" y="4014185"/>
              <a:ext cx="1232177" cy="784830"/>
            </a:xfrm>
            <a:prstGeom prst="rect">
              <a:avLst/>
            </a:prstGeom>
            <a:noFill/>
          </p:spPr>
          <p:txBody>
            <a:bodyPr wrap="square" rtlCol="0">
              <a:spAutoFit/>
            </a:bodyPr>
            <a:lstStyle/>
            <a:p>
              <a:pPr algn="ctr"/>
              <a:r>
                <a:rPr lang="vi" sz="1500" dirty="0"/>
                <a:t>Ứng dụng</a:t>
              </a:r>
            </a:p>
            <a:p>
              <a:pPr algn="ctr"/>
              <a:r>
                <a:rPr lang="vi" sz="1500" dirty="0"/>
                <a:t>BẢO TRÌ</a:t>
              </a:r>
            </a:p>
            <a:p>
              <a:pPr algn="ctr"/>
              <a:r>
                <a:rPr lang="vi" sz="1500" dirty="0"/>
                <a:t>Dịch vụ</a:t>
              </a:r>
              <a:endParaRPr lang="en-US" sz="1500" dirty="0">
                <a:effectLst/>
              </a:endParaRPr>
            </a:p>
          </p:txBody>
        </p:sp>
      </p:grpSp>
      <p:sp>
        <p:nvSpPr>
          <p:cNvPr id="101" name="Rectangle 100">
            <a:extLst>
              <a:ext uri="{FF2B5EF4-FFF2-40B4-BE49-F238E27FC236}">
                <a16:creationId xmlns:a16="http://schemas.microsoft.com/office/drawing/2014/main" id="{7BB6F888-8768-93DB-BC9C-520D9BAB7F23}"/>
              </a:ext>
            </a:extLst>
          </p:cNvPr>
          <p:cNvSpPr/>
          <p:nvPr/>
        </p:nvSpPr>
        <p:spPr>
          <a:xfrm>
            <a:off x="8773959" y="1915540"/>
            <a:ext cx="3276144" cy="90770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750"/>
              </a:spcAft>
            </a:pPr>
            <a:r>
              <a:rPr lang="vi" sz="1100" dirty="0">
                <a:solidFill>
                  <a:srgbClr val="333333"/>
                </a:solidFill>
                <a:effectLst/>
                <a:ea typeface="Times New Roman" panose="02020603050405020304" pitchFamily="18" charset="0"/>
                <a:cs typeface="Arial" panose="020B0604020202020204" pitchFamily="34" charset="0"/>
              </a:rPr>
              <a:t>Chúng tôi sẽ sắp xếp các buổi thăm dò, lên ý tưởng để thảo luận chi tiết về sản phẩm của khách hàng hoặc các yêu cầu bảo trì. Các yêu cầu, mục tiêu, vấn đề đã biết và các thông số có thể điều chỉnh khác nhau của khách hàng THLOne sẽ được khám phá trong giai đoạn này.</a:t>
            </a:r>
            <a:endParaRPr lang="en-US" sz="1100" dirty="0">
              <a:effectLst/>
              <a:ea typeface="Malgun Gothic" panose="020B0503020000020004" pitchFamily="34" charset="-127"/>
              <a:cs typeface="Arial" panose="020B0604020202020204" pitchFamily="34" charset="0"/>
            </a:endParaRPr>
          </a:p>
        </p:txBody>
      </p:sp>
      <p:sp>
        <p:nvSpPr>
          <p:cNvPr id="102" name="TextBox 101">
            <a:extLst>
              <a:ext uri="{FF2B5EF4-FFF2-40B4-BE49-F238E27FC236}">
                <a16:creationId xmlns:a16="http://schemas.microsoft.com/office/drawing/2014/main" id="{E44008F4-2902-95A3-DC9B-4249DFE36543}"/>
              </a:ext>
            </a:extLst>
          </p:cNvPr>
          <p:cNvSpPr txBox="1"/>
          <p:nvPr/>
        </p:nvSpPr>
        <p:spPr>
          <a:xfrm>
            <a:off x="7775583" y="2214885"/>
            <a:ext cx="603339" cy="246221"/>
          </a:xfrm>
          <a:prstGeom prst="rect">
            <a:avLst/>
          </a:prstGeom>
          <a:noFill/>
        </p:spPr>
        <p:txBody>
          <a:bodyPr wrap="square" rtlCol="0">
            <a:spAutoFit/>
          </a:bodyPr>
          <a:lstStyle/>
          <a:p>
            <a:r>
              <a:rPr lang="vi" sz="1000" dirty="0"/>
              <a:t>Khám phá</a:t>
            </a:r>
          </a:p>
        </p:txBody>
      </p:sp>
      <p:sp>
        <p:nvSpPr>
          <p:cNvPr id="103" name="TextBox 102">
            <a:extLst>
              <a:ext uri="{FF2B5EF4-FFF2-40B4-BE49-F238E27FC236}">
                <a16:creationId xmlns:a16="http://schemas.microsoft.com/office/drawing/2014/main" id="{DDBEB556-D449-706C-9279-C4DEE358754E}"/>
              </a:ext>
            </a:extLst>
          </p:cNvPr>
          <p:cNvSpPr txBox="1"/>
          <p:nvPr/>
        </p:nvSpPr>
        <p:spPr>
          <a:xfrm>
            <a:off x="7840764" y="3182779"/>
            <a:ext cx="717013" cy="246221"/>
          </a:xfrm>
          <a:prstGeom prst="rect">
            <a:avLst/>
          </a:prstGeom>
          <a:noFill/>
        </p:spPr>
        <p:txBody>
          <a:bodyPr wrap="square" rtlCol="0">
            <a:spAutoFit/>
          </a:bodyPr>
          <a:lstStyle/>
          <a:p>
            <a:r>
              <a:rPr lang="vi" sz="1000" dirty="0"/>
              <a:t>Tiếp cận</a:t>
            </a:r>
          </a:p>
        </p:txBody>
      </p:sp>
      <p:sp>
        <p:nvSpPr>
          <p:cNvPr id="104" name="TextBox 103">
            <a:extLst>
              <a:ext uri="{FF2B5EF4-FFF2-40B4-BE49-F238E27FC236}">
                <a16:creationId xmlns:a16="http://schemas.microsoft.com/office/drawing/2014/main" id="{C3B9B828-43E5-339A-239F-BD21A1EA7F0F}"/>
              </a:ext>
            </a:extLst>
          </p:cNvPr>
          <p:cNvSpPr txBox="1"/>
          <p:nvPr/>
        </p:nvSpPr>
        <p:spPr>
          <a:xfrm>
            <a:off x="7831016" y="4172852"/>
            <a:ext cx="603339" cy="246221"/>
          </a:xfrm>
          <a:prstGeom prst="rect">
            <a:avLst/>
          </a:prstGeom>
          <a:noFill/>
        </p:spPr>
        <p:txBody>
          <a:bodyPr wrap="square" rtlCol="0">
            <a:spAutoFit/>
          </a:bodyPr>
          <a:lstStyle/>
          <a:p>
            <a:r>
              <a:rPr lang="vi" sz="1000" dirty="0"/>
              <a:t>Tạo nên</a:t>
            </a:r>
          </a:p>
        </p:txBody>
      </p:sp>
      <p:sp>
        <p:nvSpPr>
          <p:cNvPr id="105" name="TextBox 104">
            <a:extLst>
              <a:ext uri="{FF2B5EF4-FFF2-40B4-BE49-F238E27FC236}">
                <a16:creationId xmlns:a16="http://schemas.microsoft.com/office/drawing/2014/main" id="{58B8561B-AE05-EE20-F277-F0865E991818}"/>
              </a:ext>
            </a:extLst>
          </p:cNvPr>
          <p:cNvSpPr txBox="1"/>
          <p:nvPr/>
        </p:nvSpPr>
        <p:spPr>
          <a:xfrm>
            <a:off x="7957791" y="5204809"/>
            <a:ext cx="603339" cy="246221"/>
          </a:xfrm>
          <a:prstGeom prst="rect">
            <a:avLst/>
          </a:prstGeom>
          <a:noFill/>
        </p:spPr>
        <p:txBody>
          <a:bodyPr wrap="square" rtlCol="0">
            <a:spAutoFit/>
          </a:bodyPr>
          <a:lstStyle/>
          <a:p>
            <a:r>
              <a:rPr lang="vi" sz="1000" dirty="0"/>
              <a:t>Theo dõi</a:t>
            </a:r>
          </a:p>
        </p:txBody>
      </p:sp>
      <p:sp>
        <p:nvSpPr>
          <p:cNvPr id="106" name="TextBox 105">
            <a:extLst>
              <a:ext uri="{FF2B5EF4-FFF2-40B4-BE49-F238E27FC236}">
                <a16:creationId xmlns:a16="http://schemas.microsoft.com/office/drawing/2014/main" id="{549D2FF4-66C9-3AC2-5A90-DAF74497DB56}"/>
              </a:ext>
            </a:extLst>
          </p:cNvPr>
          <p:cNvSpPr txBox="1"/>
          <p:nvPr/>
        </p:nvSpPr>
        <p:spPr>
          <a:xfrm>
            <a:off x="7672434" y="6144052"/>
            <a:ext cx="881890" cy="261610"/>
          </a:xfrm>
          <a:prstGeom prst="rect">
            <a:avLst/>
          </a:prstGeom>
          <a:noFill/>
        </p:spPr>
        <p:txBody>
          <a:bodyPr wrap="square" rtlCol="0">
            <a:spAutoFit/>
          </a:bodyPr>
          <a:lstStyle/>
          <a:p>
            <a:r>
              <a:rPr lang="vi" sz="1100" dirty="0"/>
              <a:t>Công nghệ</a:t>
            </a:r>
          </a:p>
        </p:txBody>
      </p:sp>
      <p:sp>
        <p:nvSpPr>
          <p:cNvPr id="111" name="Rectangle 110">
            <a:extLst>
              <a:ext uri="{FF2B5EF4-FFF2-40B4-BE49-F238E27FC236}">
                <a16:creationId xmlns:a16="http://schemas.microsoft.com/office/drawing/2014/main" id="{C2DFC21B-4539-57E3-D212-74892CA6831C}"/>
              </a:ext>
            </a:extLst>
          </p:cNvPr>
          <p:cNvSpPr/>
          <p:nvPr/>
        </p:nvSpPr>
        <p:spPr>
          <a:xfrm>
            <a:off x="8773959" y="2943733"/>
            <a:ext cx="3350372" cy="85526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cs typeface="Arial" panose="020B0604020202020204" pitchFamily="34" charset="0"/>
              </a:rPr>
              <a:t>Nhóm “Bảo trì ứng dụng” của THLOne sẽ phân tích các yêu cầu, sản phẩm, yêu cầu thay đổi của khách hàng, nhóm sẽ đặt ra các nguyên tắc và cách tiếp cận cần tuân thủ cho từng ứng dụng cần bảo trì.</a:t>
            </a:r>
            <a:endParaRPr lang="en-US" sz="1100" dirty="0">
              <a:solidFill>
                <a:schemeClr val="tx1"/>
              </a:solidFill>
              <a:cs typeface="Arial" panose="020B0604020202020204" pitchFamily="34" charset="0"/>
            </a:endParaRPr>
          </a:p>
        </p:txBody>
      </p:sp>
      <p:sp>
        <p:nvSpPr>
          <p:cNvPr id="115" name="TextBox 114">
            <a:extLst>
              <a:ext uri="{FF2B5EF4-FFF2-40B4-BE49-F238E27FC236}">
                <a16:creationId xmlns:a16="http://schemas.microsoft.com/office/drawing/2014/main" id="{488579F4-0C21-11E2-7BA8-07E5A5D5BC02}"/>
              </a:ext>
            </a:extLst>
          </p:cNvPr>
          <p:cNvSpPr txBox="1"/>
          <p:nvPr/>
        </p:nvSpPr>
        <p:spPr>
          <a:xfrm>
            <a:off x="255773" y="1381914"/>
            <a:ext cx="7261446" cy="369332"/>
          </a:xfrm>
          <a:prstGeom prst="rect">
            <a:avLst/>
          </a:prstGeom>
          <a:noFill/>
          <a:ln>
            <a:noFill/>
          </a:ln>
        </p:spPr>
        <p:txBody>
          <a:bodyPr wrap="square">
            <a:spAutoFit/>
          </a:bodyPr>
          <a:lstStyle/>
          <a:p>
            <a:pPr algn="ctr"/>
            <a:r>
              <a:rPr lang="vi" b="1" dirty="0">
                <a:solidFill>
                  <a:srgbClr val="D25972"/>
                </a:solidFill>
              </a:rPr>
              <a:t>Dịch vụ chính thống</a:t>
            </a:r>
          </a:p>
        </p:txBody>
      </p:sp>
      <p:sp>
        <p:nvSpPr>
          <p:cNvPr id="121" name="Rectangle 120">
            <a:extLst>
              <a:ext uri="{FF2B5EF4-FFF2-40B4-BE49-F238E27FC236}">
                <a16:creationId xmlns:a16="http://schemas.microsoft.com/office/drawing/2014/main" id="{BD701C4D-E19E-C707-5DF4-22BDF45B904C}"/>
              </a:ext>
            </a:extLst>
          </p:cNvPr>
          <p:cNvSpPr/>
          <p:nvPr/>
        </p:nvSpPr>
        <p:spPr>
          <a:xfrm>
            <a:off x="8773959" y="3951058"/>
            <a:ext cx="3350372" cy="866408"/>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Nhóm “Bảo trì ứng dụng” của THLOne bao gồm các “Chuyên gia hỗ trợ” sẽ được phân bổ cho khách hàng “Bảo trì ứng dụng” và mỗi sản phẩm bàn giao sẽ được thiết kế để phù hợp với yêu cầu của khách hàng.</a:t>
            </a:r>
            <a:endParaRPr lang="en-US" sz="1100" dirty="0">
              <a:solidFill>
                <a:schemeClr val="tx1"/>
              </a:solidFill>
            </a:endParaRPr>
          </a:p>
        </p:txBody>
      </p:sp>
      <p:sp>
        <p:nvSpPr>
          <p:cNvPr id="122" name="Rectangle 121">
            <a:extLst>
              <a:ext uri="{FF2B5EF4-FFF2-40B4-BE49-F238E27FC236}">
                <a16:creationId xmlns:a16="http://schemas.microsoft.com/office/drawing/2014/main" id="{AD2CFA79-6B64-DA67-E2A2-1CE8ABBB2EAC}"/>
              </a:ext>
            </a:extLst>
          </p:cNvPr>
          <p:cNvSpPr/>
          <p:nvPr/>
        </p:nvSpPr>
        <p:spPr>
          <a:xfrm>
            <a:off x="8796993" y="4947073"/>
            <a:ext cx="3350372" cy="72674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Tùy theo nhu cầu, Chúng tôi có thể thiết lập theo dõi cho từng phần công việc được bắt đầu.</a:t>
            </a:r>
            <a:endParaRPr lang="en-US" sz="1100" dirty="0">
              <a:solidFill>
                <a:schemeClr val="tx1"/>
              </a:solidFill>
            </a:endParaRPr>
          </a:p>
        </p:txBody>
      </p:sp>
      <p:sp>
        <p:nvSpPr>
          <p:cNvPr id="123" name="Rectangle 122">
            <a:extLst>
              <a:ext uri="{FF2B5EF4-FFF2-40B4-BE49-F238E27FC236}">
                <a16:creationId xmlns:a16="http://schemas.microsoft.com/office/drawing/2014/main" id="{633DE6FA-AF93-CA6C-5C37-D60D7F54C851}"/>
              </a:ext>
            </a:extLst>
          </p:cNvPr>
          <p:cNvSpPr/>
          <p:nvPr/>
        </p:nvSpPr>
        <p:spPr>
          <a:xfrm>
            <a:off x="8799388" y="5825878"/>
            <a:ext cx="3350372" cy="726740"/>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Nhóm hỗ trợ ứng dụng của THLOne sẽ hỗ trợ các ứng dụng triển khai kỹ thuật (C#, React JS, Java,....)</a:t>
            </a:r>
          </a:p>
        </p:txBody>
      </p:sp>
    </p:spTree>
    <p:extLst>
      <p:ext uri="{BB962C8B-B14F-4D97-AF65-F5344CB8AC3E}">
        <p14:creationId xmlns:p14="http://schemas.microsoft.com/office/powerpoint/2010/main" val="177055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8B5C2F-A71B-8F8F-54AA-5F2B861C7DEE}"/>
              </a:ext>
            </a:extLst>
          </p:cNvPr>
          <p:cNvSpPr>
            <a:spLocks noGrp="1"/>
          </p:cNvSpPr>
          <p:nvPr>
            <p:ph type="sldNum" sz="quarter" idx="12"/>
          </p:nvPr>
        </p:nvSpPr>
        <p:spPr/>
        <p:txBody>
          <a:bodyPr/>
          <a:lstStyle/>
          <a:p>
            <a:fld id="{9EC71654-96A5-4280-94F3-931C61A9F92C}" type="slidenum">
              <a:rPr lang="en-US" noProof="0" smtClean="0"/>
              <a:pPr/>
              <a:t>2</a:t>
            </a:fld>
            <a:endParaRPr lang="en-US" noProof="0" dirty="0"/>
          </a:p>
        </p:txBody>
      </p:sp>
      <p:pic>
        <p:nvPicPr>
          <p:cNvPr id="7" name="Picture Placeholder 6">
            <a:extLst>
              <a:ext uri="{FF2B5EF4-FFF2-40B4-BE49-F238E27FC236}">
                <a16:creationId xmlns:a16="http://schemas.microsoft.com/office/drawing/2014/main" id="{F10C72E7-5F7D-965B-AA18-19474377BCD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684" r="26684"/>
          <a:stretch/>
        </p:blipFill>
        <p:spPr/>
      </p:pic>
      <p:sp>
        <p:nvSpPr>
          <p:cNvPr id="8" name="Content Placeholder 2">
            <a:extLst>
              <a:ext uri="{FF2B5EF4-FFF2-40B4-BE49-F238E27FC236}">
                <a16:creationId xmlns:a16="http://schemas.microsoft.com/office/drawing/2014/main" id="{C2334150-30A2-E9C6-46AE-6EAC7D48A5F4}"/>
              </a:ext>
            </a:extLst>
          </p:cNvPr>
          <p:cNvSpPr>
            <a:spLocks noGrp="1"/>
          </p:cNvSpPr>
          <p:nvPr>
            <p:ph idx="1"/>
          </p:nvPr>
        </p:nvSpPr>
        <p:spPr>
          <a:xfrm>
            <a:off x="6961226" y="812713"/>
            <a:ext cx="4212910" cy="362582"/>
          </a:xfrm>
        </p:spPr>
        <p:txBody>
          <a:bodyPr/>
          <a:lstStyle/>
          <a:p>
            <a:pPr marL="0" indent="0">
              <a:buNone/>
            </a:pPr>
            <a:r>
              <a:rPr lang="vi" sz="2400" b="1" dirty="0">
                <a:solidFill>
                  <a:srgbClr val="02216F"/>
                </a:solidFill>
              </a:rPr>
              <a:t>Lợi ích của việc bảo trì ứng dụng</a:t>
            </a:r>
          </a:p>
        </p:txBody>
      </p:sp>
      <p:sp>
        <p:nvSpPr>
          <p:cNvPr id="9" name="Content Placeholder 2">
            <a:extLst>
              <a:ext uri="{FF2B5EF4-FFF2-40B4-BE49-F238E27FC236}">
                <a16:creationId xmlns:a16="http://schemas.microsoft.com/office/drawing/2014/main" id="{F9F758B7-1994-63E0-3F29-E6D3B2A04A36}"/>
              </a:ext>
            </a:extLst>
          </p:cNvPr>
          <p:cNvSpPr txBox="1">
            <a:spLocks/>
          </p:cNvSpPr>
          <p:nvPr/>
        </p:nvSpPr>
        <p:spPr>
          <a:xfrm>
            <a:off x="7419265" y="1909129"/>
            <a:ext cx="2449544" cy="36258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 sz="2400" b="1" dirty="0">
                <a:solidFill>
                  <a:srgbClr val="02216F"/>
                </a:solidFill>
              </a:rPr>
              <a:t>AMS - Quy trình</a:t>
            </a:r>
          </a:p>
        </p:txBody>
      </p:sp>
      <p:sp>
        <p:nvSpPr>
          <p:cNvPr id="10" name="Content Placeholder 2">
            <a:extLst>
              <a:ext uri="{FF2B5EF4-FFF2-40B4-BE49-F238E27FC236}">
                <a16:creationId xmlns:a16="http://schemas.microsoft.com/office/drawing/2014/main" id="{6976444B-2E65-6C35-DDAF-9551B9294801}"/>
              </a:ext>
            </a:extLst>
          </p:cNvPr>
          <p:cNvSpPr txBox="1">
            <a:spLocks/>
          </p:cNvSpPr>
          <p:nvPr/>
        </p:nvSpPr>
        <p:spPr>
          <a:xfrm>
            <a:off x="7550697" y="3088832"/>
            <a:ext cx="2805165" cy="36258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 sz="2400" b="1" dirty="0">
                <a:solidFill>
                  <a:srgbClr val="02216F"/>
                </a:solidFill>
              </a:rPr>
              <a:t>Quy trình giải quyết một yêu cầu cụ thể</a:t>
            </a:r>
          </a:p>
        </p:txBody>
      </p:sp>
      <p:sp>
        <p:nvSpPr>
          <p:cNvPr id="11" name="Content Placeholder 2">
            <a:extLst>
              <a:ext uri="{FF2B5EF4-FFF2-40B4-BE49-F238E27FC236}">
                <a16:creationId xmlns:a16="http://schemas.microsoft.com/office/drawing/2014/main" id="{8AA86FB9-EDC7-9C75-FE69-C3F72C4DBB05}"/>
              </a:ext>
            </a:extLst>
          </p:cNvPr>
          <p:cNvSpPr txBox="1">
            <a:spLocks/>
          </p:cNvSpPr>
          <p:nvPr/>
        </p:nvSpPr>
        <p:spPr>
          <a:xfrm>
            <a:off x="6961226" y="6020120"/>
            <a:ext cx="3365622" cy="36258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 sz="2400" b="1" dirty="0">
                <a:solidFill>
                  <a:srgbClr val="02216F"/>
                </a:solidFill>
              </a:rPr>
              <a:t>Tại sao chọn chúng tôi?</a:t>
            </a:r>
          </a:p>
        </p:txBody>
      </p:sp>
      <p:sp>
        <p:nvSpPr>
          <p:cNvPr id="2" name="Content Placeholder 2">
            <a:extLst>
              <a:ext uri="{FF2B5EF4-FFF2-40B4-BE49-F238E27FC236}">
                <a16:creationId xmlns:a16="http://schemas.microsoft.com/office/drawing/2014/main" id="{D294CBA7-A991-6138-FE89-6B32A654C584}"/>
              </a:ext>
            </a:extLst>
          </p:cNvPr>
          <p:cNvSpPr txBox="1">
            <a:spLocks/>
          </p:cNvSpPr>
          <p:nvPr/>
        </p:nvSpPr>
        <p:spPr>
          <a:xfrm>
            <a:off x="7550697" y="4746223"/>
            <a:ext cx="3531160" cy="36258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 sz="2400" b="1" dirty="0">
                <a:solidFill>
                  <a:srgbClr val="02216F"/>
                </a:solidFill>
              </a:rPr>
              <a:t>Lịch bảo trì phòng ngừa</a:t>
            </a:r>
          </a:p>
        </p:txBody>
      </p:sp>
      <p:sp>
        <p:nvSpPr>
          <p:cNvPr id="3" name="Rectangle 2">
            <a:extLst>
              <a:ext uri="{FF2B5EF4-FFF2-40B4-BE49-F238E27FC236}">
                <a16:creationId xmlns:a16="http://schemas.microsoft.com/office/drawing/2014/main" id="{6DD37775-2F71-8E69-E9DD-DFF75EEE1D82}"/>
              </a:ext>
            </a:extLst>
          </p:cNvPr>
          <p:cNvSpPr/>
          <p:nvPr/>
        </p:nvSpPr>
        <p:spPr>
          <a:xfrm>
            <a:off x="553907" y="596815"/>
            <a:ext cx="219456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72AEBD5-A0AE-C4F7-D48E-A074529C116C}"/>
              </a:ext>
            </a:extLst>
          </p:cNvPr>
          <p:cNvSpPr txBox="1">
            <a:spLocks/>
          </p:cNvSpPr>
          <p:nvPr/>
        </p:nvSpPr>
        <p:spPr>
          <a:xfrm>
            <a:off x="442840" y="116970"/>
            <a:ext cx="7070847" cy="60706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Nội dung</a:t>
            </a:r>
          </a:p>
        </p:txBody>
      </p:sp>
    </p:spTree>
    <p:extLst>
      <p:ext uri="{BB962C8B-B14F-4D97-AF65-F5344CB8AC3E}">
        <p14:creationId xmlns:p14="http://schemas.microsoft.com/office/powerpoint/2010/main" val="37810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B8289-664D-C17C-05E3-C959738EEFC1}"/>
              </a:ext>
            </a:extLst>
          </p:cNvPr>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5" name="Rectangle 4">
            <a:extLst>
              <a:ext uri="{FF2B5EF4-FFF2-40B4-BE49-F238E27FC236}">
                <a16:creationId xmlns:a16="http://schemas.microsoft.com/office/drawing/2014/main" id="{E0B96AA0-DD1A-2D34-EBC6-4016DBBAFF4C}"/>
              </a:ext>
            </a:extLst>
          </p:cNvPr>
          <p:cNvSpPr/>
          <p:nvPr/>
        </p:nvSpPr>
        <p:spPr>
          <a:xfrm>
            <a:off x="553907" y="638760"/>
            <a:ext cx="859536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139B8E4-A355-B3F2-422B-3F4494A3D371}"/>
              </a:ext>
            </a:extLst>
          </p:cNvPr>
          <p:cNvSpPr txBox="1">
            <a:spLocks/>
          </p:cNvSpPr>
          <p:nvPr/>
        </p:nvSpPr>
        <p:spPr>
          <a:xfrm>
            <a:off x="442840" y="100192"/>
            <a:ext cx="10689351" cy="607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Lợi ích của việc bảo trì ứng dụng</a:t>
            </a:r>
          </a:p>
        </p:txBody>
      </p:sp>
      <p:grpSp>
        <p:nvGrpSpPr>
          <p:cNvPr id="28" name="Google Shape;8521;p60">
            <a:extLst>
              <a:ext uri="{FF2B5EF4-FFF2-40B4-BE49-F238E27FC236}">
                <a16:creationId xmlns:a16="http://schemas.microsoft.com/office/drawing/2014/main" id="{23B45871-0D9C-CCE8-80A6-931497756B67}"/>
              </a:ext>
            </a:extLst>
          </p:cNvPr>
          <p:cNvGrpSpPr/>
          <p:nvPr/>
        </p:nvGrpSpPr>
        <p:grpSpPr>
          <a:xfrm>
            <a:off x="931884" y="888355"/>
            <a:ext cx="10399799" cy="4858103"/>
            <a:chOff x="238125" y="1188750"/>
            <a:chExt cx="7140450" cy="3335550"/>
          </a:xfrm>
        </p:grpSpPr>
        <p:sp>
          <p:nvSpPr>
            <p:cNvPr id="29" name="Google Shape;8522;p60">
              <a:extLst>
                <a:ext uri="{FF2B5EF4-FFF2-40B4-BE49-F238E27FC236}">
                  <a16:creationId xmlns:a16="http://schemas.microsoft.com/office/drawing/2014/main" id="{59F7CD5A-221A-4117-67B5-2ADD399D6B6C}"/>
                </a:ext>
              </a:extLst>
            </p:cNvPr>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523;p60">
              <a:extLst>
                <a:ext uri="{FF2B5EF4-FFF2-40B4-BE49-F238E27FC236}">
                  <a16:creationId xmlns:a16="http://schemas.microsoft.com/office/drawing/2014/main" id="{20EF89EE-2A6E-56DC-02A3-5731C81D396C}"/>
                </a:ext>
              </a:extLst>
            </p:cNvPr>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24;p60">
              <a:extLst>
                <a:ext uri="{FF2B5EF4-FFF2-40B4-BE49-F238E27FC236}">
                  <a16:creationId xmlns:a16="http://schemas.microsoft.com/office/drawing/2014/main" id="{AF5BD700-E1AD-A215-EF74-3372C65F14D0}"/>
                </a:ext>
              </a:extLst>
            </p:cNvPr>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25;p60">
              <a:extLst>
                <a:ext uri="{FF2B5EF4-FFF2-40B4-BE49-F238E27FC236}">
                  <a16:creationId xmlns:a16="http://schemas.microsoft.com/office/drawing/2014/main" id="{65923ABC-1B3B-B1FE-40AF-BF471A0651C1}"/>
                </a:ext>
              </a:extLst>
            </p:cNvPr>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8607;p60">
            <a:extLst>
              <a:ext uri="{FF2B5EF4-FFF2-40B4-BE49-F238E27FC236}">
                <a16:creationId xmlns:a16="http://schemas.microsoft.com/office/drawing/2014/main" id="{E50E9918-E373-4B3A-ED20-6A2091741C0C}"/>
              </a:ext>
            </a:extLst>
          </p:cNvPr>
          <p:cNvGrpSpPr/>
          <p:nvPr/>
        </p:nvGrpSpPr>
        <p:grpSpPr>
          <a:xfrm>
            <a:off x="4510010" y="1754245"/>
            <a:ext cx="3113233" cy="3111221"/>
            <a:chOff x="288371" y="1071896"/>
            <a:chExt cx="428556" cy="428508"/>
          </a:xfrm>
        </p:grpSpPr>
        <p:sp>
          <p:nvSpPr>
            <p:cNvPr id="36" name="Google Shape;8608;p60">
              <a:extLst>
                <a:ext uri="{FF2B5EF4-FFF2-40B4-BE49-F238E27FC236}">
                  <a16:creationId xmlns:a16="http://schemas.microsoft.com/office/drawing/2014/main" id="{747798F6-02B4-FDFF-3715-3E30C4BB595E}"/>
                </a:ext>
              </a:extLst>
            </p:cNvPr>
            <p:cNvSpPr/>
            <p:nvPr/>
          </p:nvSpPr>
          <p:spPr>
            <a:xfrm>
              <a:off x="288371" y="1290825"/>
              <a:ext cx="209579" cy="209579"/>
            </a:xfrm>
            <a:custGeom>
              <a:avLst/>
              <a:gdLst>
                <a:gd name="connsiteX0" fmla="*/ 0 w 9999"/>
                <a:gd name="connsiteY0" fmla="*/ 0 h 9999"/>
                <a:gd name="connsiteX1" fmla="*/ 764 w 9999"/>
                <a:gd name="connsiteY1" fmla="*/ 3665 h 9999"/>
                <a:gd name="connsiteX2" fmla="*/ 888 w 9999"/>
                <a:gd name="connsiteY2" fmla="*/ 3662 h 9999"/>
                <a:gd name="connsiteX3" fmla="*/ 3000 w 9999"/>
                <a:gd name="connsiteY3" fmla="*/ 7013 h 9999"/>
                <a:gd name="connsiteX4" fmla="*/ 9999 w 9999"/>
                <a:gd name="connsiteY4" fmla="*/ 9999 h 9999"/>
                <a:gd name="connsiteX5" fmla="*/ 9999 w 9999"/>
                <a:gd name="connsiteY5" fmla="*/ 3805 h 9999"/>
                <a:gd name="connsiteX6" fmla="*/ 6194 w 9999"/>
                <a:gd name="connsiteY6" fmla="*/ 0 h 9999"/>
                <a:gd name="connsiteX7" fmla="*/ 0 w 9999"/>
                <a:gd name="connsiteY7" fmla="*/ 0 h 9999"/>
                <a:gd name="connsiteX0" fmla="*/ 0 w 10000"/>
                <a:gd name="connsiteY0" fmla="*/ 0 h 10000"/>
                <a:gd name="connsiteX1" fmla="*/ 764 w 10000"/>
                <a:gd name="connsiteY1" fmla="*/ 3665 h 10000"/>
                <a:gd name="connsiteX2" fmla="*/ 888 w 10000"/>
                <a:gd name="connsiteY2" fmla="*/ 3662 h 10000"/>
                <a:gd name="connsiteX3" fmla="*/ 3000 w 10000"/>
                <a:gd name="connsiteY3" fmla="*/ 7014 h 10000"/>
                <a:gd name="connsiteX4" fmla="*/ 10000 w 10000"/>
                <a:gd name="connsiteY4" fmla="*/ 10000 h 10000"/>
                <a:gd name="connsiteX5" fmla="*/ 10000 w 10000"/>
                <a:gd name="connsiteY5" fmla="*/ 3805 h 10000"/>
                <a:gd name="connsiteX6" fmla="*/ 6195 w 10000"/>
                <a:gd name="connsiteY6" fmla="*/ 0 h 10000"/>
                <a:gd name="connsiteX7" fmla="*/ 0 w 10000"/>
                <a:gd name="connsiteY7" fmla="*/ 0 h 10000"/>
                <a:gd name="connsiteX0" fmla="*/ 0 w 10000"/>
                <a:gd name="connsiteY0" fmla="*/ 0 h 10000"/>
                <a:gd name="connsiteX1" fmla="*/ 764 w 10000"/>
                <a:gd name="connsiteY1" fmla="*/ 3665 h 10000"/>
                <a:gd name="connsiteX2" fmla="*/ 888 w 10000"/>
                <a:gd name="connsiteY2" fmla="*/ 3938 h 10000"/>
                <a:gd name="connsiteX3" fmla="*/ 3000 w 10000"/>
                <a:gd name="connsiteY3" fmla="*/ 7014 h 10000"/>
                <a:gd name="connsiteX4" fmla="*/ 10000 w 10000"/>
                <a:gd name="connsiteY4" fmla="*/ 10000 h 10000"/>
                <a:gd name="connsiteX5" fmla="*/ 10000 w 10000"/>
                <a:gd name="connsiteY5" fmla="*/ 3805 h 10000"/>
                <a:gd name="connsiteX6" fmla="*/ 6195 w 10000"/>
                <a:gd name="connsiteY6" fmla="*/ 0 h 10000"/>
                <a:gd name="connsiteX7" fmla="*/ 0 w 10000"/>
                <a:gd name="connsiteY7" fmla="*/ 0 h 10000"/>
                <a:gd name="connsiteX0" fmla="*/ 0 w 10000"/>
                <a:gd name="connsiteY0" fmla="*/ 0 h 10000"/>
                <a:gd name="connsiteX1" fmla="*/ 764 w 10000"/>
                <a:gd name="connsiteY1" fmla="*/ 3665 h 10000"/>
                <a:gd name="connsiteX2" fmla="*/ 3000 w 10000"/>
                <a:gd name="connsiteY2" fmla="*/ 7014 h 10000"/>
                <a:gd name="connsiteX3" fmla="*/ 10000 w 10000"/>
                <a:gd name="connsiteY3" fmla="*/ 10000 h 10000"/>
                <a:gd name="connsiteX4" fmla="*/ 10000 w 10000"/>
                <a:gd name="connsiteY4" fmla="*/ 3805 h 10000"/>
                <a:gd name="connsiteX5" fmla="*/ 6195 w 10000"/>
                <a:gd name="connsiteY5" fmla="*/ 0 h 10000"/>
                <a:gd name="connsiteX6" fmla="*/ 0 w 10000"/>
                <a:gd name="connsiteY6" fmla="*/ 0 h 10000"/>
                <a:gd name="connsiteX0" fmla="*/ 0 w 10000"/>
                <a:gd name="connsiteY0" fmla="*/ 0 h 10000"/>
                <a:gd name="connsiteX1" fmla="*/ 764 w 10000"/>
                <a:gd name="connsiteY1" fmla="*/ 3665 h 10000"/>
                <a:gd name="connsiteX2" fmla="*/ 3000 w 10000"/>
                <a:gd name="connsiteY2" fmla="*/ 7014 h 10000"/>
                <a:gd name="connsiteX3" fmla="*/ 10000 w 10000"/>
                <a:gd name="connsiteY3" fmla="*/ 10000 h 10000"/>
                <a:gd name="connsiteX4" fmla="*/ 10000 w 10000"/>
                <a:gd name="connsiteY4" fmla="*/ 3805 h 10000"/>
                <a:gd name="connsiteX5" fmla="*/ 6195 w 10000"/>
                <a:gd name="connsiteY5" fmla="*/ 0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0" y="0"/>
                  </a:moveTo>
                  <a:cubicBezTo>
                    <a:pt x="26" y="1260"/>
                    <a:pt x="284" y="2500"/>
                    <a:pt x="764" y="3665"/>
                  </a:cubicBezTo>
                  <a:cubicBezTo>
                    <a:pt x="1264" y="4834"/>
                    <a:pt x="1681" y="5737"/>
                    <a:pt x="3000" y="7014"/>
                  </a:cubicBezTo>
                  <a:cubicBezTo>
                    <a:pt x="4861" y="8875"/>
                    <a:pt x="7370" y="9945"/>
                    <a:pt x="10000" y="10000"/>
                  </a:cubicBezTo>
                  <a:lnTo>
                    <a:pt x="10000" y="3805"/>
                  </a:lnTo>
                  <a:cubicBezTo>
                    <a:pt x="7948" y="3690"/>
                    <a:pt x="6310" y="2052"/>
                    <a:pt x="6195" y="0"/>
                  </a:cubicBezTo>
                  <a:lnTo>
                    <a:pt x="0" y="0"/>
                  </a:lnTo>
                  <a:close/>
                </a:path>
              </a:pathLst>
            </a:custGeom>
            <a:solidFill>
              <a:srgbClr val="89CE0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10;p60">
              <a:extLst>
                <a:ext uri="{FF2B5EF4-FFF2-40B4-BE49-F238E27FC236}">
                  <a16:creationId xmlns:a16="http://schemas.microsoft.com/office/drawing/2014/main" id="{84DCB7F9-131B-0BF0-BD46-4E32626F90C6}"/>
                </a:ext>
              </a:extLst>
            </p:cNvPr>
            <p:cNvSpPr/>
            <p:nvPr/>
          </p:nvSpPr>
          <p:spPr>
            <a:xfrm>
              <a:off x="507346" y="1290825"/>
              <a:ext cx="209581" cy="209579"/>
            </a:xfrm>
            <a:custGeom>
              <a:avLst/>
              <a:gdLst>
                <a:gd name="connsiteX0" fmla="*/ 3803 w 10096"/>
                <a:gd name="connsiteY0" fmla="*/ 0 h 9999"/>
                <a:gd name="connsiteX1" fmla="*/ 0 w 10096"/>
                <a:gd name="connsiteY1" fmla="*/ 3805 h 9999"/>
                <a:gd name="connsiteX2" fmla="*/ 0 w 10096"/>
                <a:gd name="connsiteY2" fmla="*/ 9999 h 9999"/>
                <a:gd name="connsiteX3" fmla="*/ 6998 w 10096"/>
                <a:gd name="connsiteY3" fmla="*/ 7013 h 9999"/>
                <a:gd name="connsiteX4" fmla="*/ 7130 w 10096"/>
                <a:gd name="connsiteY4" fmla="*/ 4754 h 9999"/>
                <a:gd name="connsiteX5" fmla="*/ 9110 w 10096"/>
                <a:gd name="connsiteY5" fmla="*/ 3662 h 9999"/>
                <a:gd name="connsiteX6" fmla="*/ 9840 w 10096"/>
                <a:gd name="connsiteY6" fmla="*/ 3775 h 9999"/>
                <a:gd name="connsiteX7" fmla="*/ 9999 w 10096"/>
                <a:gd name="connsiteY7" fmla="*/ 0 h 9999"/>
                <a:gd name="connsiteX8" fmla="*/ 3803 w 10096"/>
                <a:gd name="connsiteY8" fmla="*/ 0 h 9999"/>
                <a:gd name="connsiteX0" fmla="*/ 3767 w 10000"/>
                <a:gd name="connsiteY0" fmla="*/ 0 h 10000"/>
                <a:gd name="connsiteX1" fmla="*/ 0 w 10000"/>
                <a:gd name="connsiteY1" fmla="*/ 3805 h 10000"/>
                <a:gd name="connsiteX2" fmla="*/ 0 w 10000"/>
                <a:gd name="connsiteY2" fmla="*/ 10000 h 10000"/>
                <a:gd name="connsiteX3" fmla="*/ 6931 w 10000"/>
                <a:gd name="connsiteY3" fmla="*/ 7014 h 10000"/>
                <a:gd name="connsiteX4" fmla="*/ 7062 w 10000"/>
                <a:gd name="connsiteY4" fmla="*/ 4754 h 10000"/>
                <a:gd name="connsiteX5" fmla="*/ 9746 w 10000"/>
                <a:gd name="connsiteY5" fmla="*/ 3775 h 10000"/>
                <a:gd name="connsiteX6" fmla="*/ 9904 w 10000"/>
                <a:gd name="connsiteY6" fmla="*/ 0 h 10000"/>
                <a:gd name="connsiteX7" fmla="*/ 3767 w 10000"/>
                <a:gd name="connsiteY7" fmla="*/ 0 h 10000"/>
                <a:gd name="connsiteX0" fmla="*/ 3767 w 9904"/>
                <a:gd name="connsiteY0" fmla="*/ 0 h 10000"/>
                <a:gd name="connsiteX1" fmla="*/ 0 w 9904"/>
                <a:gd name="connsiteY1" fmla="*/ 3805 h 10000"/>
                <a:gd name="connsiteX2" fmla="*/ 0 w 9904"/>
                <a:gd name="connsiteY2" fmla="*/ 10000 h 10000"/>
                <a:gd name="connsiteX3" fmla="*/ 6931 w 9904"/>
                <a:gd name="connsiteY3" fmla="*/ 7014 h 10000"/>
                <a:gd name="connsiteX4" fmla="*/ 7062 w 9904"/>
                <a:gd name="connsiteY4" fmla="*/ 4754 h 10000"/>
                <a:gd name="connsiteX5" fmla="*/ 9364 w 9904"/>
                <a:gd name="connsiteY5" fmla="*/ 3665 h 10000"/>
                <a:gd name="connsiteX6" fmla="*/ 9904 w 9904"/>
                <a:gd name="connsiteY6" fmla="*/ 0 h 10000"/>
                <a:gd name="connsiteX7" fmla="*/ 3767 w 9904"/>
                <a:gd name="connsiteY7"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7163 w 10000"/>
                <a:gd name="connsiteY3" fmla="*/ 7069 h 10000"/>
                <a:gd name="connsiteX4" fmla="*/ 9455 w 10000"/>
                <a:gd name="connsiteY4" fmla="*/ 3665 h 10000"/>
                <a:gd name="connsiteX5" fmla="*/ 10000 w 10000"/>
                <a:gd name="connsiteY5" fmla="*/ 0 h 10000"/>
                <a:gd name="connsiteX6" fmla="*/ 3804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3804" y="0"/>
                  </a:moveTo>
                  <a:cubicBezTo>
                    <a:pt x="3688" y="2052"/>
                    <a:pt x="2052" y="3688"/>
                    <a:pt x="0" y="3805"/>
                  </a:cubicBezTo>
                  <a:lnTo>
                    <a:pt x="0" y="10000"/>
                  </a:lnTo>
                  <a:cubicBezTo>
                    <a:pt x="2630" y="9945"/>
                    <a:pt x="5745" y="8820"/>
                    <a:pt x="7163" y="7069"/>
                  </a:cubicBezTo>
                  <a:cubicBezTo>
                    <a:pt x="8629" y="5737"/>
                    <a:pt x="8955" y="4834"/>
                    <a:pt x="9455" y="3665"/>
                  </a:cubicBezTo>
                  <a:cubicBezTo>
                    <a:pt x="9770" y="2445"/>
                    <a:pt x="9974" y="1260"/>
                    <a:pt x="10000" y="0"/>
                  </a:cubicBezTo>
                  <a:lnTo>
                    <a:pt x="3804" y="0"/>
                  </a:lnTo>
                  <a:close/>
                </a:path>
              </a:pathLst>
            </a:custGeom>
            <a:solidFill>
              <a:srgbClr val="82CCD8"/>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8612;p60">
              <a:extLst>
                <a:ext uri="{FF2B5EF4-FFF2-40B4-BE49-F238E27FC236}">
                  <a16:creationId xmlns:a16="http://schemas.microsoft.com/office/drawing/2014/main" id="{12DCBEA5-447B-D440-5CA0-C61C083C2582}"/>
                </a:ext>
              </a:extLst>
            </p:cNvPr>
            <p:cNvSpPr/>
            <p:nvPr/>
          </p:nvSpPr>
          <p:spPr>
            <a:xfrm>
              <a:off x="507346" y="1071896"/>
              <a:ext cx="209533" cy="209579"/>
            </a:xfrm>
            <a:custGeom>
              <a:avLst/>
              <a:gdLst>
                <a:gd name="connsiteX0" fmla="*/ 0 w 9998"/>
                <a:gd name="connsiteY0" fmla="*/ 0 h 9999"/>
                <a:gd name="connsiteX1" fmla="*/ 0 w 9998"/>
                <a:gd name="connsiteY1" fmla="*/ 6194 h 9999"/>
                <a:gd name="connsiteX2" fmla="*/ 3803 w 9998"/>
                <a:gd name="connsiteY2" fmla="*/ 9999 h 9999"/>
                <a:gd name="connsiteX3" fmla="*/ 9998 w 9998"/>
                <a:gd name="connsiteY3" fmla="*/ 9999 h 9999"/>
                <a:gd name="connsiteX4" fmla="*/ 9234 w 9998"/>
                <a:gd name="connsiteY4" fmla="*/ 6334 h 9999"/>
                <a:gd name="connsiteX5" fmla="*/ 9110 w 9998"/>
                <a:gd name="connsiteY5" fmla="*/ 6337 h 9999"/>
                <a:gd name="connsiteX6" fmla="*/ 6998 w 9998"/>
                <a:gd name="connsiteY6" fmla="*/ 2983 h 9999"/>
                <a:gd name="connsiteX7" fmla="*/ 0 w 9998"/>
                <a:gd name="connsiteY7" fmla="*/ 0 h 9999"/>
                <a:gd name="connsiteX0" fmla="*/ 0 w 10000"/>
                <a:gd name="connsiteY0" fmla="*/ 0 h 10000"/>
                <a:gd name="connsiteX1" fmla="*/ 0 w 10000"/>
                <a:gd name="connsiteY1" fmla="*/ 6195 h 10000"/>
                <a:gd name="connsiteX2" fmla="*/ 3804 w 10000"/>
                <a:gd name="connsiteY2" fmla="*/ 10000 h 10000"/>
                <a:gd name="connsiteX3" fmla="*/ 10000 w 10000"/>
                <a:gd name="connsiteY3" fmla="*/ 10000 h 10000"/>
                <a:gd name="connsiteX4" fmla="*/ 9236 w 10000"/>
                <a:gd name="connsiteY4" fmla="*/ 6335 h 10000"/>
                <a:gd name="connsiteX5" fmla="*/ 6999 w 10000"/>
                <a:gd name="connsiteY5" fmla="*/ 2983 h 10000"/>
                <a:gd name="connsiteX6" fmla="*/ 0 w 10000"/>
                <a:gd name="connsiteY6" fmla="*/ 0 h 10000"/>
                <a:gd name="connsiteX0" fmla="*/ 0 w 10000"/>
                <a:gd name="connsiteY0" fmla="*/ 0 h 10000"/>
                <a:gd name="connsiteX1" fmla="*/ 0 w 10000"/>
                <a:gd name="connsiteY1" fmla="*/ 6195 h 10000"/>
                <a:gd name="connsiteX2" fmla="*/ 3804 w 10000"/>
                <a:gd name="connsiteY2" fmla="*/ 10000 h 10000"/>
                <a:gd name="connsiteX3" fmla="*/ 10000 w 10000"/>
                <a:gd name="connsiteY3" fmla="*/ 10000 h 10000"/>
                <a:gd name="connsiteX4" fmla="*/ 9236 w 10000"/>
                <a:gd name="connsiteY4" fmla="*/ 6335 h 10000"/>
                <a:gd name="connsiteX5" fmla="*/ 6999 w 10000"/>
                <a:gd name="connsiteY5" fmla="*/ 2983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0" y="0"/>
                  </a:moveTo>
                  <a:lnTo>
                    <a:pt x="0" y="6195"/>
                  </a:lnTo>
                  <a:cubicBezTo>
                    <a:pt x="2052" y="6310"/>
                    <a:pt x="3690" y="7946"/>
                    <a:pt x="3804" y="10000"/>
                  </a:cubicBezTo>
                  <a:lnTo>
                    <a:pt x="10000" y="10000"/>
                  </a:lnTo>
                  <a:cubicBezTo>
                    <a:pt x="9976" y="8740"/>
                    <a:pt x="9716" y="7498"/>
                    <a:pt x="9236" y="6335"/>
                  </a:cubicBezTo>
                  <a:cubicBezTo>
                    <a:pt x="8736" y="5166"/>
                    <a:pt x="8483" y="4315"/>
                    <a:pt x="6999" y="2983"/>
                  </a:cubicBezTo>
                  <a:cubicBezTo>
                    <a:pt x="5140" y="1123"/>
                    <a:pt x="2632" y="53"/>
                    <a:pt x="0" y="0"/>
                  </a:cubicBezTo>
                  <a:close/>
                </a:path>
              </a:pathLst>
            </a:custGeom>
            <a:solidFill>
              <a:srgbClr val="3B8FB9"/>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8614;p60">
              <a:extLst>
                <a:ext uri="{FF2B5EF4-FFF2-40B4-BE49-F238E27FC236}">
                  <a16:creationId xmlns:a16="http://schemas.microsoft.com/office/drawing/2014/main" id="{DB8B0BBA-BA45-809D-7734-5A3FAD0FBEC0}"/>
                </a:ext>
              </a:extLst>
            </p:cNvPr>
            <p:cNvSpPr/>
            <p:nvPr/>
          </p:nvSpPr>
          <p:spPr>
            <a:xfrm>
              <a:off x="288371" y="1071896"/>
              <a:ext cx="209579" cy="209529"/>
            </a:xfrm>
            <a:custGeom>
              <a:avLst/>
              <a:gdLst>
                <a:gd name="connsiteX0" fmla="*/ 9999 w 9999"/>
                <a:gd name="connsiteY0" fmla="*/ 0 h 9999"/>
                <a:gd name="connsiteX1" fmla="*/ 3000 w 9999"/>
                <a:gd name="connsiteY1" fmla="*/ 2984 h 9999"/>
                <a:gd name="connsiteX2" fmla="*/ 888 w 9999"/>
                <a:gd name="connsiteY2" fmla="*/ 6336 h 9999"/>
                <a:gd name="connsiteX3" fmla="*/ 764 w 9999"/>
                <a:gd name="connsiteY3" fmla="*/ 6335 h 9999"/>
                <a:gd name="connsiteX4" fmla="*/ 0 w 9999"/>
                <a:gd name="connsiteY4" fmla="*/ 9999 h 9999"/>
                <a:gd name="connsiteX5" fmla="*/ 6194 w 9999"/>
                <a:gd name="connsiteY5" fmla="*/ 9999 h 9999"/>
                <a:gd name="connsiteX6" fmla="*/ 9999 w 9999"/>
                <a:gd name="connsiteY6" fmla="*/ 6196 h 9999"/>
                <a:gd name="connsiteX7" fmla="*/ 9999 w 9999"/>
                <a:gd name="connsiteY7" fmla="*/ 0 h 9999"/>
                <a:gd name="connsiteX0" fmla="*/ 10000 w 10000"/>
                <a:gd name="connsiteY0" fmla="*/ 0 h 10000"/>
                <a:gd name="connsiteX1" fmla="*/ 3000 w 10000"/>
                <a:gd name="connsiteY1" fmla="*/ 2984 h 10000"/>
                <a:gd name="connsiteX2" fmla="*/ 764 w 10000"/>
                <a:gd name="connsiteY2" fmla="*/ 6336 h 10000"/>
                <a:gd name="connsiteX3" fmla="*/ 0 w 10000"/>
                <a:gd name="connsiteY3" fmla="*/ 10000 h 10000"/>
                <a:gd name="connsiteX4" fmla="*/ 6195 w 10000"/>
                <a:gd name="connsiteY4" fmla="*/ 10000 h 10000"/>
                <a:gd name="connsiteX5" fmla="*/ 10000 w 10000"/>
                <a:gd name="connsiteY5" fmla="*/ 6197 h 10000"/>
                <a:gd name="connsiteX6" fmla="*/ 10000 w 10000"/>
                <a:gd name="connsiteY6" fmla="*/ 0 h 10000"/>
                <a:gd name="connsiteX0" fmla="*/ 10000 w 10000"/>
                <a:gd name="connsiteY0" fmla="*/ 0 h 10000"/>
                <a:gd name="connsiteX1" fmla="*/ 3000 w 10000"/>
                <a:gd name="connsiteY1" fmla="*/ 2984 h 10000"/>
                <a:gd name="connsiteX2" fmla="*/ 764 w 10000"/>
                <a:gd name="connsiteY2" fmla="*/ 6336 h 10000"/>
                <a:gd name="connsiteX3" fmla="*/ 0 w 10000"/>
                <a:gd name="connsiteY3" fmla="*/ 10000 h 10000"/>
                <a:gd name="connsiteX4" fmla="*/ 6195 w 10000"/>
                <a:gd name="connsiteY4" fmla="*/ 10000 h 10000"/>
                <a:gd name="connsiteX5" fmla="*/ 10000 w 10000"/>
                <a:gd name="connsiteY5" fmla="*/ 6197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10000" y="0"/>
                  </a:moveTo>
                  <a:cubicBezTo>
                    <a:pt x="7370" y="53"/>
                    <a:pt x="4861" y="1123"/>
                    <a:pt x="3000" y="2984"/>
                  </a:cubicBezTo>
                  <a:cubicBezTo>
                    <a:pt x="1737" y="4040"/>
                    <a:pt x="1264" y="5167"/>
                    <a:pt x="764" y="6336"/>
                  </a:cubicBezTo>
                  <a:cubicBezTo>
                    <a:pt x="284" y="7499"/>
                    <a:pt x="26" y="8741"/>
                    <a:pt x="0" y="10000"/>
                  </a:cubicBezTo>
                  <a:lnTo>
                    <a:pt x="6195" y="10000"/>
                  </a:lnTo>
                  <a:cubicBezTo>
                    <a:pt x="6310" y="7948"/>
                    <a:pt x="7948" y="6311"/>
                    <a:pt x="10000" y="6197"/>
                  </a:cubicBezTo>
                  <a:lnTo>
                    <a:pt x="10000" y="0"/>
                  </a:lnTo>
                  <a:close/>
                </a:path>
              </a:pathLst>
            </a:custGeom>
            <a:solidFill>
              <a:srgbClr val="465667"/>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TextBox 45">
            <a:extLst>
              <a:ext uri="{FF2B5EF4-FFF2-40B4-BE49-F238E27FC236}">
                <a16:creationId xmlns:a16="http://schemas.microsoft.com/office/drawing/2014/main" id="{1DBD46AC-C86B-B06E-1538-68ED21F42C95}"/>
              </a:ext>
            </a:extLst>
          </p:cNvPr>
          <p:cNvSpPr txBox="1"/>
          <p:nvPr/>
        </p:nvSpPr>
        <p:spPr>
          <a:xfrm>
            <a:off x="1067404" y="1314118"/>
            <a:ext cx="3764655" cy="1384995"/>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Bảo trì thường xuyên đảm bảo ứng dụng của bạn được an toàn trước mọi mối đe dọa bên ngoài. Đồng thời, các ứng dụng của bạn trở nên có khả năng mở rộng hơn nhiều. Nó cho phép nó đáp ứng khối lượng công việc lớn hơn trong khi vẫn duy trì mức hiệu suất ổn định và chấp nhận được.</a:t>
            </a:r>
          </a:p>
        </p:txBody>
      </p:sp>
      <p:sp>
        <p:nvSpPr>
          <p:cNvPr id="47" name="TextBox 46">
            <a:extLst>
              <a:ext uri="{FF2B5EF4-FFF2-40B4-BE49-F238E27FC236}">
                <a16:creationId xmlns:a16="http://schemas.microsoft.com/office/drawing/2014/main" id="{D3FB6DA7-E35B-CCD7-D484-252ADEFF4A93}"/>
              </a:ext>
            </a:extLst>
          </p:cNvPr>
          <p:cNvSpPr txBox="1"/>
          <p:nvPr/>
        </p:nvSpPr>
        <p:spPr>
          <a:xfrm>
            <a:off x="4653001" y="2374707"/>
            <a:ext cx="1141436" cy="523220"/>
          </a:xfrm>
          <a:prstGeom prst="rect">
            <a:avLst/>
          </a:prstGeom>
          <a:noFill/>
        </p:spPr>
        <p:txBody>
          <a:bodyPr wrap="square" rtlCol="0">
            <a:spAutoFit/>
          </a:bodyPr>
          <a:lstStyle/>
          <a:p>
            <a:pPr algn="ctr"/>
            <a:r>
              <a:rPr lang="vi" sz="1400" i="0" u="none" strike="noStrike" cap="none" dirty="0">
                <a:solidFill>
                  <a:schemeClr val="bg1"/>
                </a:solidFill>
                <a:ea typeface="Calibri"/>
                <a:cs typeface="Segoe UI" panose="020B0502040204020203" pitchFamily="34" charset="0"/>
                <a:sym typeface="Calibri"/>
              </a:rPr>
              <a:t>Khả năng mở rộng</a:t>
            </a:r>
          </a:p>
          <a:p>
            <a:pPr algn="ctr"/>
            <a:r>
              <a:rPr lang="vi" sz="1400" i="0" u="none" strike="noStrike" cap="none" dirty="0">
                <a:solidFill>
                  <a:schemeClr val="bg1"/>
                </a:solidFill>
                <a:ea typeface="Calibri"/>
                <a:cs typeface="Segoe UI" panose="020B0502040204020203" pitchFamily="34" charset="0"/>
                <a:sym typeface="Calibri"/>
              </a:rPr>
              <a:t>&amp; Bảo vệ</a:t>
            </a:r>
          </a:p>
        </p:txBody>
      </p:sp>
      <p:sp>
        <p:nvSpPr>
          <p:cNvPr id="48" name="TextBox 47">
            <a:extLst>
              <a:ext uri="{FF2B5EF4-FFF2-40B4-BE49-F238E27FC236}">
                <a16:creationId xmlns:a16="http://schemas.microsoft.com/office/drawing/2014/main" id="{1BECA196-613E-92CC-AC3C-D2BA954D3B29}"/>
              </a:ext>
            </a:extLst>
          </p:cNvPr>
          <p:cNvSpPr txBox="1"/>
          <p:nvPr/>
        </p:nvSpPr>
        <p:spPr>
          <a:xfrm>
            <a:off x="6291103" y="2442102"/>
            <a:ext cx="1141436" cy="307777"/>
          </a:xfrm>
          <a:prstGeom prst="rect">
            <a:avLst/>
          </a:prstGeom>
          <a:noFill/>
        </p:spPr>
        <p:txBody>
          <a:bodyPr wrap="square" rtlCol="0">
            <a:spAutoFit/>
          </a:bodyPr>
          <a:lstStyle/>
          <a:p>
            <a:pPr algn="ctr"/>
            <a:r>
              <a:rPr lang="vi" sz="1400" i="0" u="none" strike="noStrike" cap="none" dirty="0">
                <a:solidFill>
                  <a:schemeClr val="bg1"/>
                </a:solidFill>
                <a:ea typeface="Calibri"/>
                <a:cs typeface="Segoe UI" panose="020B0502040204020203" pitchFamily="34" charset="0"/>
                <a:sym typeface="Calibri"/>
              </a:rPr>
              <a:t>Tiết kiệm chi phí</a:t>
            </a:r>
          </a:p>
        </p:txBody>
      </p:sp>
      <p:sp>
        <p:nvSpPr>
          <p:cNvPr id="50" name="TextBox 49">
            <a:extLst>
              <a:ext uri="{FF2B5EF4-FFF2-40B4-BE49-F238E27FC236}">
                <a16:creationId xmlns:a16="http://schemas.microsoft.com/office/drawing/2014/main" id="{4226B194-CBE7-4EAE-5C61-FA540FE675E7}"/>
              </a:ext>
            </a:extLst>
          </p:cNvPr>
          <p:cNvSpPr txBox="1"/>
          <p:nvPr/>
        </p:nvSpPr>
        <p:spPr>
          <a:xfrm>
            <a:off x="6316929" y="3702225"/>
            <a:ext cx="1046526" cy="523220"/>
          </a:xfrm>
          <a:prstGeom prst="rect">
            <a:avLst/>
          </a:prstGeom>
          <a:noFill/>
        </p:spPr>
        <p:txBody>
          <a:bodyPr wrap="square">
            <a:spAutoFit/>
          </a:bodyPr>
          <a:lstStyle/>
          <a:p>
            <a:pPr algn="ctr"/>
            <a:r>
              <a:rPr lang="vi" sz="1400" dirty="0">
                <a:solidFill>
                  <a:schemeClr val="bg1"/>
                </a:solidFill>
              </a:rPr>
              <a:t>Yên tâm</a:t>
            </a:r>
          </a:p>
        </p:txBody>
      </p:sp>
      <p:sp>
        <p:nvSpPr>
          <p:cNvPr id="51" name="TextBox 50">
            <a:extLst>
              <a:ext uri="{FF2B5EF4-FFF2-40B4-BE49-F238E27FC236}">
                <a16:creationId xmlns:a16="http://schemas.microsoft.com/office/drawing/2014/main" id="{0DD08F75-3B96-3EE3-215E-430BD1CCA41A}"/>
              </a:ext>
            </a:extLst>
          </p:cNvPr>
          <p:cNvSpPr txBox="1"/>
          <p:nvPr/>
        </p:nvSpPr>
        <p:spPr>
          <a:xfrm>
            <a:off x="4747911" y="3702225"/>
            <a:ext cx="1046526" cy="523220"/>
          </a:xfrm>
          <a:prstGeom prst="rect">
            <a:avLst/>
          </a:prstGeom>
          <a:noFill/>
        </p:spPr>
        <p:txBody>
          <a:bodyPr wrap="square">
            <a:spAutoFit/>
          </a:bodyPr>
          <a:lstStyle/>
          <a:p>
            <a:pPr algn="ctr"/>
            <a:r>
              <a:rPr lang="vi" sz="1400" dirty="0">
                <a:solidFill>
                  <a:schemeClr val="bg1"/>
                </a:solidFill>
              </a:rPr>
              <a:t>Khách hàng</a:t>
            </a:r>
          </a:p>
          <a:p>
            <a:pPr algn="ctr"/>
            <a:r>
              <a:rPr lang="vi" sz="1400" dirty="0">
                <a:solidFill>
                  <a:schemeClr val="bg1"/>
                </a:solidFill>
              </a:rPr>
              <a:t>Sự hài lòng</a:t>
            </a:r>
          </a:p>
        </p:txBody>
      </p:sp>
      <p:sp>
        <p:nvSpPr>
          <p:cNvPr id="52" name="TextBox 51">
            <a:extLst>
              <a:ext uri="{FF2B5EF4-FFF2-40B4-BE49-F238E27FC236}">
                <a16:creationId xmlns:a16="http://schemas.microsoft.com/office/drawing/2014/main" id="{D4A058D5-7EBA-0A44-52B1-D1B2DD1494A8}"/>
              </a:ext>
            </a:extLst>
          </p:cNvPr>
          <p:cNvSpPr txBox="1"/>
          <p:nvPr/>
        </p:nvSpPr>
        <p:spPr>
          <a:xfrm>
            <a:off x="7616636" y="1315751"/>
            <a:ext cx="3618134" cy="1384995"/>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Đó không phải là một kế hoạch tiết kiệm chi phí nếu bạn mua phần mềm mới hoặc phát triển từ đầu bất cứ khi nào nó gặp sự cố hoặc mắc lỗi. Hơn nữa, tốt hơn hết là bạn nên duy trì thường xuyên để nâng cao tuổi thọ và giảm chi phí trong tương lai thông qua bảo trì ứng dụng</a:t>
            </a:r>
            <a:r>
              <a:rPr lang="en-US" sz="1400" i="0" u="none" strike="noStrike" cap="none" dirty="0">
                <a:solidFill>
                  <a:srgbClr val="000000"/>
                </a:solidFill>
                <a:ea typeface="Calibri"/>
                <a:cs typeface="Segoe UI" panose="020B0502040204020203" pitchFamily="34" charset="0"/>
                <a:sym typeface="Calibri"/>
              </a:rPr>
              <a:t>.</a:t>
            </a:r>
            <a:endParaRPr lang="vi" sz="1400" i="0" u="none" strike="noStrike" cap="none" dirty="0">
              <a:solidFill>
                <a:srgbClr val="000000"/>
              </a:solidFill>
              <a:ea typeface="Calibri"/>
              <a:cs typeface="Segoe UI" panose="020B0502040204020203" pitchFamily="34" charset="0"/>
              <a:sym typeface="Calibri"/>
            </a:endParaRPr>
          </a:p>
        </p:txBody>
      </p:sp>
      <p:sp>
        <p:nvSpPr>
          <p:cNvPr id="53" name="TextBox 52">
            <a:extLst>
              <a:ext uri="{FF2B5EF4-FFF2-40B4-BE49-F238E27FC236}">
                <a16:creationId xmlns:a16="http://schemas.microsoft.com/office/drawing/2014/main" id="{6DF1EB8C-1925-134C-B664-5793DFB0CF7A}"/>
              </a:ext>
            </a:extLst>
          </p:cNvPr>
          <p:cNvSpPr txBox="1"/>
          <p:nvPr/>
        </p:nvSpPr>
        <p:spPr>
          <a:xfrm>
            <a:off x="1060057" y="3963835"/>
            <a:ext cx="3687854" cy="954107"/>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Bảo trì ứng dụng cải thiện chất lượng. Điều này không chỉ giúp phát triển theo thời gian mà còn đáp ứng yêu cầu của khách hàng tốt hơn. Nhờ đó, mức độ hài lòng cũng được cải thiện.</a:t>
            </a:r>
          </a:p>
        </p:txBody>
      </p:sp>
      <p:sp>
        <p:nvSpPr>
          <p:cNvPr id="54" name="TextBox 53">
            <a:extLst>
              <a:ext uri="{FF2B5EF4-FFF2-40B4-BE49-F238E27FC236}">
                <a16:creationId xmlns:a16="http://schemas.microsoft.com/office/drawing/2014/main" id="{5D6ECFA5-5B73-EA34-7BFD-654E1FC26C9A}"/>
              </a:ext>
            </a:extLst>
          </p:cNvPr>
          <p:cNvSpPr txBox="1"/>
          <p:nvPr/>
        </p:nvSpPr>
        <p:spPr>
          <a:xfrm>
            <a:off x="7581776" y="3952065"/>
            <a:ext cx="3687854" cy="1169551"/>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Khi bạn biết các ứng dụng phần mềm của mình đang được sử dụng an toàn và bạn không cần phải làm gì thêm trong vài năm tới, bạn sẽ tự động yên tâm. Do đó, bạn có thể tập trung vào các thuộc tính khác của doanh nghiệp mình.</a:t>
            </a:r>
          </a:p>
        </p:txBody>
      </p:sp>
    </p:spTree>
    <p:extLst>
      <p:ext uri="{BB962C8B-B14F-4D97-AF65-F5344CB8AC3E}">
        <p14:creationId xmlns:p14="http://schemas.microsoft.com/office/powerpoint/2010/main" val="346741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B8289-664D-C17C-05E3-C959738EEFC1}"/>
              </a:ext>
            </a:extLst>
          </p:cNvPr>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5" name="Rectangle 4">
            <a:extLst>
              <a:ext uri="{FF2B5EF4-FFF2-40B4-BE49-F238E27FC236}">
                <a16:creationId xmlns:a16="http://schemas.microsoft.com/office/drawing/2014/main" id="{E0B96AA0-DD1A-2D34-EBC6-4016DBBAFF4C}"/>
              </a:ext>
            </a:extLst>
          </p:cNvPr>
          <p:cNvSpPr/>
          <p:nvPr/>
        </p:nvSpPr>
        <p:spPr>
          <a:xfrm>
            <a:off x="553907" y="638760"/>
            <a:ext cx="850392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139B8E4-A355-B3F2-422B-3F4494A3D371}"/>
              </a:ext>
            </a:extLst>
          </p:cNvPr>
          <p:cNvSpPr txBox="1">
            <a:spLocks/>
          </p:cNvSpPr>
          <p:nvPr/>
        </p:nvSpPr>
        <p:spPr>
          <a:xfrm>
            <a:off x="442840" y="116970"/>
            <a:ext cx="10920856" cy="607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Lợi ích của việc bảo trì ứng dụng</a:t>
            </a:r>
          </a:p>
        </p:txBody>
      </p:sp>
      <p:grpSp>
        <p:nvGrpSpPr>
          <p:cNvPr id="28" name="Google Shape;8521;p60">
            <a:extLst>
              <a:ext uri="{FF2B5EF4-FFF2-40B4-BE49-F238E27FC236}">
                <a16:creationId xmlns:a16="http://schemas.microsoft.com/office/drawing/2014/main" id="{23B45871-0D9C-CCE8-80A6-931497756B67}"/>
              </a:ext>
            </a:extLst>
          </p:cNvPr>
          <p:cNvGrpSpPr/>
          <p:nvPr/>
        </p:nvGrpSpPr>
        <p:grpSpPr>
          <a:xfrm>
            <a:off x="931884" y="888355"/>
            <a:ext cx="10399799" cy="4858103"/>
            <a:chOff x="238125" y="1188750"/>
            <a:chExt cx="7140450" cy="3335550"/>
          </a:xfrm>
        </p:grpSpPr>
        <p:sp>
          <p:nvSpPr>
            <p:cNvPr id="29" name="Google Shape;8522;p60">
              <a:extLst>
                <a:ext uri="{FF2B5EF4-FFF2-40B4-BE49-F238E27FC236}">
                  <a16:creationId xmlns:a16="http://schemas.microsoft.com/office/drawing/2014/main" id="{59F7CD5A-221A-4117-67B5-2ADD399D6B6C}"/>
                </a:ext>
              </a:extLst>
            </p:cNvPr>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523;p60">
              <a:extLst>
                <a:ext uri="{FF2B5EF4-FFF2-40B4-BE49-F238E27FC236}">
                  <a16:creationId xmlns:a16="http://schemas.microsoft.com/office/drawing/2014/main" id="{20EF89EE-2A6E-56DC-02A3-5731C81D396C}"/>
                </a:ext>
              </a:extLst>
            </p:cNvPr>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24;p60">
              <a:extLst>
                <a:ext uri="{FF2B5EF4-FFF2-40B4-BE49-F238E27FC236}">
                  <a16:creationId xmlns:a16="http://schemas.microsoft.com/office/drawing/2014/main" id="{AF5BD700-E1AD-A215-EF74-3372C65F14D0}"/>
                </a:ext>
              </a:extLst>
            </p:cNvPr>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25;p60">
              <a:extLst>
                <a:ext uri="{FF2B5EF4-FFF2-40B4-BE49-F238E27FC236}">
                  <a16:creationId xmlns:a16="http://schemas.microsoft.com/office/drawing/2014/main" id="{65923ABC-1B3B-B1FE-40AF-BF471A0651C1}"/>
                </a:ext>
              </a:extLst>
            </p:cNvPr>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8607;p60">
            <a:extLst>
              <a:ext uri="{FF2B5EF4-FFF2-40B4-BE49-F238E27FC236}">
                <a16:creationId xmlns:a16="http://schemas.microsoft.com/office/drawing/2014/main" id="{E50E9918-E373-4B3A-ED20-6A2091741C0C}"/>
              </a:ext>
            </a:extLst>
          </p:cNvPr>
          <p:cNvGrpSpPr/>
          <p:nvPr/>
        </p:nvGrpSpPr>
        <p:grpSpPr>
          <a:xfrm>
            <a:off x="4510010" y="1754245"/>
            <a:ext cx="3113233" cy="3111221"/>
            <a:chOff x="288371" y="1071896"/>
            <a:chExt cx="428556" cy="428508"/>
          </a:xfrm>
        </p:grpSpPr>
        <p:sp>
          <p:nvSpPr>
            <p:cNvPr id="36" name="Google Shape;8608;p60">
              <a:extLst>
                <a:ext uri="{FF2B5EF4-FFF2-40B4-BE49-F238E27FC236}">
                  <a16:creationId xmlns:a16="http://schemas.microsoft.com/office/drawing/2014/main" id="{747798F6-02B4-FDFF-3715-3E30C4BB595E}"/>
                </a:ext>
              </a:extLst>
            </p:cNvPr>
            <p:cNvSpPr/>
            <p:nvPr/>
          </p:nvSpPr>
          <p:spPr>
            <a:xfrm>
              <a:off x="288371" y="1290825"/>
              <a:ext cx="209579" cy="209579"/>
            </a:xfrm>
            <a:custGeom>
              <a:avLst/>
              <a:gdLst>
                <a:gd name="connsiteX0" fmla="*/ 0 w 9999"/>
                <a:gd name="connsiteY0" fmla="*/ 0 h 9999"/>
                <a:gd name="connsiteX1" fmla="*/ 764 w 9999"/>
                <a:gd name="connsiteY1" fmla="*/ 3665 h 9999"/>
                <a:gd name="connsiteX2" fmla="*/ 888 w 9999"/>
                <a:gd name="connsiteY2" fmla="*/ 3662 h 9999"/>
                <a:gd name="connsiteX3" fmla="*/ 3000 w 9999"/>
                <a:gd name="connsiteY3" fmla="*/ 7013 h 9999"/>
                <a:gd name="connsiteX4" fmla="*/ 9999 w 9999"/>
                <a:gd name="connsiteY4" fmla="*/ 9999 h 9999"/>
                <a:gd name="connsiteX5" fmla="*/ 9999 w 9999"/>
                <a:gd name="connsiteY5" fmla="*/ 3805 h 9999"/>
                <a:gd name="connsiteX6" fmla="*/ 6194 w 9999"/>
                <a:gd name="connsiteY6" fmla="*/ 0 h 9999"/>
                <a:gd name="connsiteX7" fmla="*/ 0 w 9999"/>
                <a:gd name="connsiteY7" fmla="*/ 0 h 9999"/>
                <a:gd name="connsiteX0" fmla="*/ 0 w 10000"/>
                <a:gd name="connsiteY0" fmla="*/ 0 h 10000"/>
                <a:gd name="connsiteX1" fmla="*/ 764 w 10000"/>
                <a:gd name="connsiteY1" fmla="*/ 3665 h 10000"/>
                <a:gd name="connsiteX2" fmla="*/ 888 w 10000"/>
                <a:gd name="connsiteY2" fmla="*/ 3662 h 10000"/>
                <a:gd name="connsiteX3" fmla="*/ 3000 w 10000"/>
                <a:gd name="connsiteY3" fmla="*/ 7014 h 10000"/>
                <a:gd name="connsiteX4" fmla="*/ 10000 w 10000"/>
                <a:gd name="connsiteY4" fmla="*/ 10000 h 10000"/>
                <a:gd name="connsiteX5" fmla="*/ 10000 w 10000"/>
                <a:gd name="connsiteY5" fmla="*/ 3805 h 10000"/>
                <a:gd name="connsiteX6" fmla="*/ 6195 w 10000"/>
                <a:gd name="connsiteY6" fmla="*/ 0 h 10000"/>
                <a:gd name="connsiteX7" fmla="*/ 0 w 10000"/>
                <a:gd name="connsiteY7" fmla="*/ 0 h 10000"/>
                <a:gd name="connsiteX0" fmla="*/ 0 w 10000"/>
                <a:gd name="connsiteY0" fmla="*/ 0 h 10000"/>
                <a:gd name="connsiteX1" fmla="*/ 764 w 10000"/>
                <a:gd name="connsiteY1" fmla="*/ 3665 h 10000"/>
                <a:gd name="connsiteX2" fmla="*/ 888 w 10000"/>
                <a:gd name="connsiteY2" fmla="*/ 3938 h 10000"/>
                <a:gd name="connsiteX3" fmla="*/ 3000 w 10000"/>
                <a:gd name="connsiteY3" fmla="*/ 7014 h 10000"/>
                <a:gd name="connsiteX4" fmla="*/ 10000 w 10000"/>
                <a:gd name="connsiteY4" fmla="*/ 10000 h 10000"/>
                <a:gd name="connsiteX5" fmla="*/ 10000 w 10000"/>
                <a:gd name="connsiteY5" fmla="*/ 3805 h 10000"/>
                <a:gd name="connsiteX6" fmla="*/ 6195 w 10000"/>
                <a:gd name="connsiteY6" fmla="*/ 0 h 10000"/>
                <a:gd name="connsiteX7" fmla="*/ 0 w 10000"/>
                <a:gd name="connsiteY7" fmla="*/ 0 h 10000"/>
                <a:gd name="connsiteX0" fmla="*/ 0 w 10000"/>
                <a:gd name="connsiteY0" fmla="*/ 0 h 10000"/>
                <a:gd name="connsiteX1" fmla="*/ 764 w 10000"/>
                <a:gd name="connsiteY1" fmla="*/ 3665 h 10000"/>
                <a:gd name="connsiteX2" fmla="*/ 3000 w 10000"/>
                <a:gd name="connsiteY2" fmla="*/ 7014 h 10000"/>
                <a:gd name="connsiteX3" fmla="*/ 10000 w 10000"/>
                <a:gd name="connsiteY3" fmla="*/ 10000 h 10000"/>
                <a:gd name="connsiteX4" fmla="*/ 10000 w 10000"/>
                <a:gd name="connsiteY4" fmla="*/ 3805 h 10000"/>
                <a:gd name="connsiteX5" fmla="*/ 6195 w 10000"/>
                <a:gd name="connsiteY5" fmla="*/ 0 h 10000"/>
                <a:gd name="connsiteX6" fmla="*/ 0 w 10000"/>
                <a:gd name="connsiteY6" fmla="*/ 0 h 10000"/>
                <a:gd name="connsiteX0" fmla="*/ 0 w 10000"/>
                <a:gd name="connsiteY0" fmla="*/ 0 h 10000"/>
                <a:gd name="connsiteX1" fmla="*/ 764 w 10000"/>
                <a:gd name="connsiteY1" fmla="*/ 3665 h 10000"/>
                <a:gd name="connsiteX2" fmla="*/ 3000 w 10000"/>
                <a:gd name="connsiteY2" fmla="*/ 7014 h 10000"/>
                <a:gd name="connsiteX3" fmla="*/ 10000 w 10000"/>
                <a:gd name="connsiteY3" fmla="*/ 10000 h 10000"/>
                <a:gd name="connsiteX4" fmla="*/ 10000 w 10000"/>
                <a:gd name="connsiteY4" fmla="*/ 3805 h 10000"/>
                <a:gd name="connsiteX5" fmla="*/ 6195 w 10000"/>
                <a:gd name="connsiteY5" fmla="*/ 0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0" y="0"/>
                  </a:moveTo>
                  <a:cubicBezTo>
                    <a:pt x="26" y="1260"/>
                    <a:pt x="284" y="2500"/>
                    <a:pt x="764" y="3665"/>
                  </a:cubicBezTo>
                  <a:cubicBezTo>
                    <a:pt x="1264" y="4834"/>
                    <a:pt x="1681" y="5737"/>
                    <a:pt x="3000" y="7014"/>
                  </a:cubicBezTo>
                  <a:cubicBezTo>
                    <a:pt x="4861" y="8875"/>
                    <a:pt x="7370" y="9945"/>
                    <a:pt x="10000" y="10000"/>
                  </a:cubicBezTo>
                  <a:lnTo>
                    <a:pt x="10000" y="3805"/>
                  </a:lnTo>
                  <a:cubicBezTo>
                    <a:pt x="7948" y="3690"/>
                    <a:pt x="6310" y="2052"/>
                    <a:pt x="6195" y="0"/>
                  </a:cubicBezTo>
                  <a:lnTo>
                    <a:pt x="0" y="0"/>
                  </a:lnTo>
                  <a:close/>
                </a:path>
              </a:pathLst>
            </a:custGeom>
            <a:solidFill>
              <a:srgbClr val="89CE0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10;p60">
              <a:extLst>
                <a:ext uri="{FF2B5EF4-FFF2-40B4-BE49-F238E27FC236}">
                  <a16:creationId xmlns:a16="http://schemas.microsoft.com/office/drawing/2014/main" id="{84DCB7F9-131B-0BF0-BD46-4E32626F90C6}"/>
                </a:ext>
              </a:extLst>
            </p:cNvPr>
            <p:cNvSpPr/>
            <p:nvPr/>
          </p:nvSpPr>
          <p:spPr>
            <a:xfrm>
              <a:off x="507346" y="1290825"/>
              <a:ext cx="209581" cy="209579"/>
            </a:xfrm>
            <a:custGeom>
              <a:avLst/>
              <a:gdLst>
                <a:gd name="connsiteX0" fmla="*/ 3803 w 10096"/>
                <a:gd name="connsiteY0" fmla="*/ 0 h 9999"/>
                <a:gd name="connsiteX1" fmla="*/ 0 w 10096"/>
                <a:gd name="connsiteY1" fmla="*/ 3805 h 9999"/>
                <a:gd name="connsiteX2" fmla="*/ 0 w 10096"/>
                <a:gd name="connsiteY2" fmla="*/ 9999 h 9999"/>
                <a:gd name="connsiteX3" fmla="*/ 6998 w 10096"/>
                <a:gd name="connsiteY3" fmla="*/ 7013 h 9999"/>
                <a:gd name="connsiteX4" fmla="*/ 7130 w 10096"/>
                <a:gd name="connsiteY4" fmla="*/ 4754 h 9999"/>
                <a:gd name="connsiteX5" fmla="*/ 9110 w 10096"/>
                <a:gd name="connsiteY5" fmla="*/ 3662 h 9999"/>
                <a:gd name="connsiteX6" fmla="*/ 9840 w 10096"/>
                <a:gd name="connsiteY6" fmla="*/ 3775 h 9999"/>
                <a:gd name="connsiteX7" fmla="*/ 9999 w 10096"/>
                <a:gd name="connsiteY7" fmla="*/ 0 h 9999"/>
                <a:gd name="connsiteX8" fmla="*/ 3803 w 10096"/>
                <a:gd name="connsiteY8" fmla="*/ 0 h 9999"/>
                <a:gd name="connsiteX0" fmla="*/ 3767 w 10000"/>
                <a:gd name="connsiteY0" fmla="*/ 0 h 10000"/>
                <a:gd name="connsiteX1" fmla="*/ 0 w 10000"/>
                <a:gd name="connsiteY1" fmla="*/ 3805 h 10000"/>
                <a:gd name="connsiteX2" fmla="*/ 0 w 10000"/>
                <a:gd name="connsiteY2" fmla="*/ 10000 h 10000"/>
                <a:gd name="connsiteX3" fmla="*/ 6931 w 10000"/>
                <a:gd name="connsiteY3" fmla="*/ 7014 h 10000"/>
                <a:gd name="connsiteX4" fmla="*/ 7062 w 10000"/>
                <a:gd name="connsiteY4" fmla="*/ 4754 h 10000"/>
                <a:gd name="connsiteX5" fmla="*/ 9746 w 10000"/>
                <a:gd name="connsiteY5" fmla="*/ 3775 h 10000"/>
                <a:gd name="connsiteX6" fmla="*/ 9904 w 10000"/>
                <a:gd name="connsiteY6" fmla="*/ 0 h 10000"/>
                <a:gd name="connsiteX7" fmla="*/ 3767 w 10000"/>
                <a:gd name="connsiteY7" fmla="*/ 0 h 10000"/>
                <a:gd name="connsiteX0" fmla="*/ 3767 w 9904"/>
                <a:gd name="connsiteY0" fmla="*/ 0 h 10000"/>
                <a:gd name="connsiteX1" fmla="*/ 0 w 9904"/>
                <a:gd name="connsiteY1" fmla="*/ 3805 h 10000"/>
                <a:gd name="connsiteX2" fmla="*/ 0 w 9904"/>
                <a:gd name="connsiteY2" fmla="*/ 10000 h 10000"/>
                <a:gd name="connsiteX3" fmla="*/ 6931 w 9904"/>
                <a:gd name="connsiteY3" fmla="*/ 7014 h 10000"/>
                <a:gd name="connsiteX4" fmla="*/ 7062 w 9904"/>
                <a:gd name="connsiteY4" fmla="*/ 4754 h 10000"/>
                <a:gd name="connsiteX5" fmla="*/ 9364 w 9904"/>
                <a:gd name="connsiteY5" fmla="*/ 3665 h 10000"/>
                <a:gd name="connsiteX6" fmla="*/ 9904 w 9904"/>
                <a:gd name="connsiteY6" fmla="*/ 0 h 10000"/>
                <a:gd name="connsiteX7" fmla="*/ 3767 w 9904"/>
                <a:gd name="connsiteY7"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6998 w 10000"/>
                <a:gd name="connsiteY3" fmla="*/ 7014 h 10000"/>
                <a:gd name="connsiteX4" fmla="*/ 9455 w 10000"/>
                <a:gd name="connsiteY4" fmla="*/ 3665 h 10000"/>
                <a:gd name="connsiteX5" fmla="*/ 10000 w 10000"/>
                <a:gd name="connsiteY5" fmla="*/ 0 h 10000"/>
                <a:gd name="connsiteX6" fmla="*/ 3804 w 10000"/>
                <a:gd name="connsiteY6" fmla="*/ 0 h 10000"/>
                <a:gd name="connsiteX0" fmla="*/ 3804 w 10000"/>
                <a:gd name="connsiteY0" fmla="*/ 0 h 10000"/>
                <a:gd name="connsiteX1" fmla="*/ 0 w 10000"/>
                <a:gd name="connsiteY1" fmla="*/ 3805 h 10000"/>
                <a:gd name="connsiteX2" fmla="*/ 0 w 10000"/>
                <a:gd name="connsiteY2" fmla="*/ 10000 h 10000"/>
                <a:gd name="connsiteX3" fmla="*/ 7163 w 10000"/>
                <a:gd name="connsiteY3" fmla="*/ 7069 h 10000"/>
                <a:gd name="connsiteX4" fmla="*/ 9455 w 10000"/>
                <a:gd name="connsiteY4" fmla="*/ 3665 h 10000"/>
                <a:gd name="connsiteX5" fmla="*/ 10000 w 10000"/>
                <a:gd name="connsiteY5" fmla="*/ 0 h 10000"/>
                <a:gd name="connsiteX6" fmla="*/ 3804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3804" y="0"/>
                  </a:moveTo>
                  <a:cubicBezTo>
                    <a:pt x="3688" y="2052"/>
                    <a:pt x="2052" y="3688"/>
                    <a:pt x="0" y="3805"/>
                  </a:cubicBezTo>
                  <a:lnTo>
                    <a:pt x="0" y="10000"/>
                  </a:lnTo>
                  <a:cubicBezTo>
                    <a:pt x="2630" y="9945"/>
                    <a:pt x="5745" y="8820"/>
                    <a:pt x="7163" y="7069"/>
                  </a:cubicBezTo>
                  <a:cubicBezTo>
                    <a:pt x="8629" y="5737"/>
                    <a:pt x="8955" y="4834"/>
                    <a:pt x="9455" y="3665"/>
                  </a:cubicBezTo>
                  <a:cubicBezTo>
                    <a:pt x="9770" y="2445"/>
                    <a:pt x="9974" y="1260"/>
                    <a:pt x="10000" y="0"/>
                  </a:cubicBezTo>
                  <a:lnTo>
                    <a:pt x="3804" y="0"/>
                  </a:lnTo>
                  <a:close/>
                </a:path>
              </a:pathLst>
            </a:custGeom>
            <a:solidFill>
              <a:srgbClr val="82CCD8"/>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8612;p60">
              <a:extLst>
                <a:ext uri="{FF2B5EF4-FFF2-40B4-BE49-F238E27FC236}">
                  <a16:creationId xmlns:a16="http://schemas.microsoft.com/office/drawing/2014/main" id="{12DCBEA5-447B-D440-5CA0-C61C083C2582}"/>
                </a:ext>
              </a:extLst>
            </p:cNvPr>
            <p:cNvSpPr/>
            <p:nvPr/>
          </p:nvSpPr>
          <p:spPr>
            <a:xfrm>
              <a:off x="507346" y="1071896"/>
              <a:ext cx="209533" cy="209579"/>
            </a:xfrm>
            <a:custGeom>
              <a:avLst/>
              <a:gdLst>
                <a:gd name="connsiteX0" fmla="*/ 0 w 9998"/>
                <a:gd name="connsiteY0" fmla="*/ 0 h 9999"/>
                <a:gd name="connsiteX1" fmla="*/ 0 w 9998"/>
                <a:gd name="connsiteY1" fmla="*/ 6194 h 9999"/>
                <a:gd name="connsiteX2" fmla="*/ 3803 w 9998"/>
                <a:gd name="connsiteY2" fmla="*/ 9999 h 9999"/>
                <a:gd name="connsiteX3" fmla="*/ 9998 w 9998"/>
                <a:gd name="connsiteY3" fmla="*/ 9999 h 9999"/>
                <a:gd name="connsiteX4" fmla="*/ 9234 w 9998"/>
                <a:gd name="connsiteY4" fmla="*/ 6334 h 9999"/>
                <a:gd name="connsiteX5" fmla="*/ 9110 w 9998"/>
                <a:gd name="connsiteY5" fmla="*/ 6337 h 9999"/>
                <a:gd name="connsiteX6" fmla="*/ 6998 w 9998"/>
                <a:gd name="connsiteY6" fmla="*/ 2983 h 9999"/>
                <a:gd name="connsiteX7" fmla="*/ 0 w 9998"/>
                <a:gd name="connsiteY7" fmla="*/ 0 h 9999"/>
                <a:gd name="connsiteX0" fmla="*/ 0 w 10000"/>
                <a:gd name="connsiteY0" fmla="*/ 0 h 10000"/>
                <a:gd name="connsiteX1" fmla="*/ 0 w 10000"/>
                <a:gd name="connsiteY1" fmla="*/ 6195 h 10000"/>
                <a:gd name="connsiteX2" fmla="*/ 3804 w 10000"/>
                <a:gd name="connsiteY2" fmla="*/ 10000 h 10000"/>
                <a:gd name="connsiteX3" fmla="*/ 10000 w 10000"/>
                <a:gd name="connsiteY3" fmla="*/ 10000 h 10000"/>
                <a:gd name="connsiteX4" fmla="*/ 9236 w 10000"/>
                <a:gd name="connsiteY4" fmla="*/ 6335 h 10000"/>
                <a:gd name="connsiteX5" fmla="*/ 6999 w 10000"/>
                <a:gd name="connsiteY5" fmla="*/ 2983 h 10000"/>
                <a:gd name="connsiteX6" fmla="*/ 0 w 10000"/>
                <a:gd name="connsiteY6" fmla="*/ 0 h 10000"/>
                <a:gd name="connsiteX0" fmla="*/ 0 w 10000"/>
                <a:gd name="connsiteY0" fmla="*/ 0 h 10000"/>
                <a:gd name="connsiteX1" fmla="*/ 0 w 10000"/>
                <a:gd name="connsiteY1" fmla="*/ 6195 h 10000"/>
                <a:gd name="connsiteX2" fmla="*/ 3804 w 10000"/>
                <a:gd name="connsiteY2" fmla="*/ 10000 h 10000"/>
                <a:gd name="connsiteX3" fmla="*/ 10000 w 10000"/>
                <a:gd name="connsiteY3" fmla="*/ 10000 h 10000"/>
                <a:gd name="connsiteX4" fmla="*/ 9236 w 10000"/>
                <a:gd name="connsiteY4" fmla="*/ 6335 h 10000"/>
                <a:gd name="connsiteX5" fmla="*/ 6999 w 10000"/>
                <a:gd name="connsiteY5" fmla="*/ 2983 h 10000"/>
                <a:gd name="connsiteX6" fmla="*/ 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0" y="0"/>
                  </a:moveTo>
                  <a:lnTo>
                    <a:pt x="0" y="6195"/>
                  </a:lnTo>
                  <a:cubicBezTo>
                    <a:pt x="2052" y="6310"/>
                    <a:pt x="3690" y="7946"/>
                    <a:pt x="3804" y="10000"/>
                  </a:cubicBezTo>
                  <a:lnTo>
                    <a:pt x="10000" y="10000"/>
                  </a:lnTo>
                  <a:cubicBezTo>
                    <a:pt x="9976" y="8740"/>
                    <a:pt x="9716" y="7498"/>
                    <a:pt x="9236" y="6335"/>
                  </a:cubicBezTo>
                  <a:cubicBezTo>
                    <a:pt x="8736" y="5166"/>
                    <a:pt x="8483" y="4315"/>
                    <a:pt x="6999" y="2983"/>
                  </a:cubicBezTo>
                  <a:cubicBezTo>
                    <a:pt x="5140" y="1123"/>
                    <a:pt x="2632" y="53"/>
                    <a:pt x="0" y="0"/>
                  </a:cubicBezTo>
                  <a:close/>
                </a:path>
              </a:pathLst>
            </a:custGeom>
            <a:solidFill>
              <a:srgbClr val="3B8FB9"/>
            </a:solidFill>
            <a:ln w="9525" cap="flat" cmpd="sng">
              <a:solidFill>
                <a:srgbClr val="869F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8614;p60">
              <a:extLst>
                <a:ext uri="{FF2B5EF4-FFF2-40B4-BE49-F238E27FC236}">
                  <a16:creationId xmlns:a16="http://schemas.microsoft.com/office/drawing/2014/main" id="{DB8B0BBA-BA45-809D-7734-5A3FAD0FBEC0}"/>
                </a:ext>
              </a:extLst>
            </p:cNvPr>
            <p:cNvSpPr/>
            <p:nvPr/>
          </p:nvSpPr>
          <p:spPr>
            <a:xfrm>
              <a:off x="288371" y="1071896"/>
              <a:ext cx="209579" cy="209529"/>
            </a:xfrm>
            <a:custGeom>
              <a:avLst/>
              <a:gdLst>
                <a:gd name="connsiteX0" fmla="*/ 9999 w 9999"/>
                <a:gd name="connsiteY0" fmla="*/ 0 h 9999"/>
                <a:gd name="connsiteX1" fmla="*/ 3000 w 9999"/>
                <a:gd name="connsiteY1" fmla="*/ 2984 h 9999"/>
                <a:gd name="connsiteX2" fmla="*/ 888 w 9999"/>
                <a:gd name="connsiteY2" fmla="*/ 6336 h 9999"/>
                <a:gd name="connsiteX3" fmla="*/ 764 w 9999"/>
                <a:gd name="connsiteY3" fmla="*/ 6335 h 9999"/>
                <a:gd name="connsiteX4" fmla="*/ 0 w 9999"/>
                <a:gd name="connsiteY4" fmla="*/ 9999 h 9999"/>
                <a:gd name="connsiteX5" fmla="*/ 6194 w 9999"/>
                <a:gd name="connsiteY5" fmla="*/ 9999 h 9999"/>
                <a:gd name="connsiteX6" fmla="*/ 9999 w 9999"/>
                <a:gd name="connsiteY6" fmla="*/ 6196 h 9999"/>
                <a:gd name="connsiteX7" fmla="*/ 9999 w 9999"/>
                <a:gd name="connsiteY7" fmla="*/ 0 h 9999"/>
                <a:gd name="connsiteX0" fmla="*/ 10000 w 10000"/>
                <a:gd name="connsiteY0" fmla="*/ 0 h 10000"/>
                <a:gd name="connsiteX1" fmla="*/ 3000 w 10000"/>
                <a:gd name="connsiteY1" fmla="*/ 2984 h 10000"/>
                <a:gd name="connsiteX2" fmla="*/ 764 w 10000"/>
                <a:gd name="connsiteY2" fmla="*/ 6336 h 10000"/>
                <a:gd name="connsiteX3" fmla="*/ 0 w 10000"/>
                <a:gd name="connsiteY3" fmla="*/ 10000 h 10000"/>
                <a:gd name="connsiteX4" fmla="*/ 6195 w 10000"/>
                <a:gd name="connsiteY4" fmla="*/ 10000 h 10000"/>
                <a:gd name="connsiteX5" fmla="*/ 10000 w 10000"/>
                <a:gd name="connsiteY5" fmla="*/ 6197 h 10000"/>
                <a:gd name="connsiteX6" fmla="*/ 10000 w 10000"/>
                <a:gd name="connsiteY6" fmla="*/ 0 h 10000"/>
                <a:gd name="connsiteX0" fmla="*/ 10000 w 10000"/>
                <a:gd name="connsiteY0" fmla="*/ 0 h 10000"/>
                <a:gd name="connsiteX1" fmla="*/ 3000 w 10000"/>
                <a:gd name="connsiteY1" fmla="*/ 2984 h 10000"/>
                <a:gd name="connsiteX2" fmla="*/ 764 w 10000"/>
                <a:gd name="connsiteY2" fmla="*/ 6336 h 10000"/>
                <a:gd name="connsiteX3" fmla="*/ 0 w 10000"/>
                <a:gd name="connsiteY3" fmla="*/ 10000 h 10000"/>
                <a:gd name="connsiteX4" fmla="*/ 6195 w 10000"/>
                <a:gd name="connsiteY4" fmla="*/ 10000 h 10000"/>
                <a:gd name="connsiteX5" fmla="*/ 10000 w 10000"/>
                <a:gd name="connsiteY5" fmla="*/ 6197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extrusionOk="0">
                  <a:moveTo>
                    <a:pt x="10000" y="0"/>
                  </a:moveTo>
                  <a:cubicBezTo>
                    <a:pt x="7370" y="53"/>
                    <a:pt x="4861" y="1123"/>
                    <a:pt x="3000" y="2984"/>
                  </a:cubicBezTo>
                  <a:cubicBezTo>
                    <a:pt x="1737" y="4040"/>
                    <a:pt x="1264" y="5167"/>
                    <a:pt x="764" y="6336"/>
                  </a:cubicBezTo>
                  <a:cubicBezTo>
                    <a:pt x="284" y="7499"/>
                    <a:pt x="26" y="8741"/>
                    <a:pt x="0" y="10000"/>
                  </a:cubicBezTo>
                  <a:lnTo>
                    <a:pt x="6195" y="10000"/>
                  </a:lnTo>
                  <a:cubicBezTo>
                    <a:pt x="6310" y="7948"/>
                    <a:pt x="7948" y="6311"/>
                    <a:pt x="10000" y="6197"/>
                  </a:cubicBezTo>
                  <a:lnTo>
                    <a:pt x="10000" y="0"/>
                  </a:lnTo>
                  <a:close/>
                </a:path>
              </a:pathLst>
            </a:custGeom>
            <a:solidFill>
              <a:srgbClr val="465667"/>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 name="TextBox 45">
            <a:extLst>
              <a:ext uri="{FF2B5EF4-FFF2-40B4-BE49-F238E27FC236}">
                <a16:creationId xmlns:a16="http://schemas.microsoft.com/office/drawing/2014/main" id="{1DBD46AC-C86B-B06E-1538-68ED21F42C95}"/>
              </a:ext>
            </a:extLst>
          </p:cNvPr>
          <p:cNvSpPr txBox="1"/>
          <p:nvPr/>
        </p:nvSpPr>
        <p:spPr>
          <a:xfrm>
            <a:off x="1039123" y="1094206"/>
            <a:ext cx="4090275" cy="2031325"/>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Lỗi</a:t>
            </a:r>
            <a:r>
              <a:rPr lang="en-US" sz="1400" i="0" u="none" strike="noStrike" cap="none" dirty="0">
                <a:solidFill>
                  <a:srgbClr val="000000"/>
                </a:solidFill>
                <a:ea typeface="Calibri"/>
                <a:cs typeface="Segoe UI" panose="020B0502040204020203" pitchFamily="34" charset="0"/>
                <a:sym typeface="Calibri"/>
              </a:rPr>
              <a:t> </a:t>
            </a:r>
            <a:r>
              <a:rPr lang="vi" sz="1400" i="0" u="none" strike="noStrike" cap="none" dirty="0">
                <a:solidFill>
                  <a:srgbClr val="000000"/>
                </a:solidFill>
                <a:ea typeface="Calibri"/>
                <a:cs typeface="Segoe UI" panose="020B0502040204020203" pitchFamily="34" charset="0"/>
                <a:sym typeface="Calibri"/>
              </a:rPr>
              <a:t>có thể gây nguy hiểm cho chức năng ứng dụng của bạn. Lỗi có thể xảy ra và gây trở ngại </a:t>
            </a:r>
            <a:r>
              <a:rPr lang="en-US" sz="1400" i="0" u="none" strike="noStrike" cap="none" dirty="0">
                <a:solidFill>
                  <a:srgbClr val="000000"/>
                </a:solidFill>
                <a:ea typeface="Calibri"/>
                <a:cs typeface="Segoe UI" panose="020B0502040204020203" pitchFamily="34" charset="0"/>
                <a:sym typeface="Calibri"/>
              </a:rPr>
              <a:t>sử dụng phần mềm</a:t>
            </a:r>
            <a:r>
              <a:rPr lang="vi" sz="1400" i="0" u="none" strike="noStrike" cap="none" dirty="0">
                <a:solidFill>
                  <a:srgbClr val="000000"/>
                </a:solidFill>
                <a:ea typeface="Calibri"/>
                <a:cs typeface="Segoe UI" panose="020B0502040204020203" pitchFamily="34" charset="0"/>
                <a:sym typeface="Calibri"/>
              </a:rPr>
              <a:t> hoặc thậm chí làm cho mọi thứ trở nên tồi tệ hơn mà không có lý do rõ ràng nào cả!</a:t>
            </a:r>
          </a:p>
          <a:p>
            <a:r>
              <a:rPr lang="vi" sz="1400" i="0" u="none" strike="noStrike" cap="none" dirty="0">
                <a:solidFill>
                  <a:srgbClr val="000000"/>
                </a:solidFill>
                <a:ea typeface="Calibri"/>
                <a:cs typeface="Segoe UI" panose="020B0502040204020203" pitchFamily="34" charset="0"/>
                <a:sym typeface="Calibri"/>
              </a:rPr>
              <a:t>Điều này quan trọng không chỉ vì lỗi có thể gây bất tiện cho bạn mà còn vì chúng làm giảm chất lượng bằng cách lấy đi thời gian của các nhà phát triển, những người lẽ ra có thể dành cả ngày để tạo ra những sản phẩm tốt hơn.</a:t>
            </a:r>
          </a:p>
        </p:txBody>
      </p:sp>
      <p:sp>
        <p:nvSpPr>
          <p:cNvPr id="47" name="TextBox 46">
            <a:extLst>
              <a:ext uri="{FF2B5EF4-FFF2-40B4-BE49-F238E27FC236}">
                <a16:creationId xmlns:a16="http://schemas.microsoft.com/office/drawing/2014/main" id="{D3FB6DA7-E35B-CCD7-D484-252ADEFF4A93}"/>
              </a:ext>
            </a:extLst>
          </p:cNvPr>
          <p:cNvSpPr txBox="1"/>
          <p:nvPr/>
        </p:nvSpPr>
        <p:spPr>
          <a:xfrm>
            <a:off x="4747911" y="2476564"/>
            <a:ext cx="1141436" cy="286232"/>
          </a:xfrm>
          <a:prstGeom prst="rect">
            <a:avLst/>
          </a:prstGeom>
          <a:noFill/>
        </p:spPr>
        <p:txBody>
          <a:bodyPr wrap="square" rtlCol="0">
            <a:spAutoFit/>
          </a:bodyPr>
          <a:lstStyle/>
          <a:p>
            <a:pPr marL="0" marR="0" lvl="0" indent="0" algn="ctr" rtl="0">
              <a:lnSpc>
                <a:spcPct val="90000"/>
              </a:lnSpc>
              <a:spcBef>
                <a:spcPts val="0"/>
              </a:spcBef>
              <a:spcAft>
                <a:spcPts val="0"/>
              </a:spcAft>
              <a:buClr>
                <a:srgbClr val="000000"/>
              </a:buClr>
              <a:buSzPts val="2000"/>
              <a:buFont typeface="Arial"/>
              <a:buNone/>
            </a:pPr>
            <a:r>
              <a:rPr lang="vi" sz="1400" dirty="0">
                <a:solidFill>
                  <a:schemeClr val="bg1"/>
                </a:solidFill>
                <a:latin typeface="Segoe UI" panose="020B0502040204020203" pitchFamily="34" charset="0"/>
                <a:ea typeface="Arial"/>
                <a:cs typeface="Segoe UI" panose="020B0502040204020203" pitchFamily="34" charset="0"/>
                <a:sym typeface="Calibri"/>
              </a:rPr>
              <a:t>Sửa lỗi</a:t>
            </a:r>
            <a:endParaRPr lang="en-US" sz="1400" dirty="0">
              <a:solidFill>
                <a:schemeClr val="bg1"/>
              </a:solidFill>
              <a:latin typeface="Segoe UI" panose="020B0502040204020203" pitchFamily="34" charset="0"/>
              <a:ea typeface="Arial"/>
              <a:cs typeface="Segoe UI" panose="020B0502040204020203" pitchFamily="34" charset="0"/>
              <a:sym typeface="Arial"/>
            </a:endParaRPr>
          </a:p>
        </p:txBody>
      </p:sp>
      <p:sp>
        <p:nvSpPr>
          <p:cNvPr id="48" name="TextBox 47">
            <a:extLst>
              <a:ext uri="{FF2B5EF4-FFF2-40B4-BE49-F238E27FC236}">
                <a16:creationId xmlns:a16="http://schemas.microsoft.com/office/drawing/2014/main" id="{1BECA196-613E-92CC-AC3C-D2BA954D3B29}"/>
              </a:ext>
            </a:extLst>
          </p:cNvPr>
          <p:cNvSpPr txBox="1"/>
          <p:nvPr/>
        </p:nvSpPr>
        <p:spPr>
          <a:xfrm>
            <a:off x="6155575" y="2166824"/>
            <a:ext cx="1141436" cy="738664"/>
          </a:xfrm>
          <a:prstGeom prst="rect">
            <a:avLst/>
          </a:prstGeom>
          <a:noFill/>
        </p:spPr>
        <p:txBody>
          <a:bodyPr wrap="square" rtlCol="0">
            <a:spAutoFit/>
          </a:bodyPr>
          <a:lstStyle/>
          <a:p>
            <a:pPr algn="ctr"/>
            <a:r>
              <a:rPr lang="vi" sz="1400" i="0" u="none" strike="noStrike" cap="none" dirty="0">
                <a:solidFill>
                  <a:schemeClr val="bg1"/>
                </a:solidFill>
                <a:ea typeface="Calibri"/>
                <a:cs typeface="Segoe UI" panose="020B0502040204020203" pitchFamily="34" charset="0"/>
                <a:sym typeface="Calibri"/>
              </a:rPr>
              <a:t>Cải thiện hỗ trợ và giám sát</a:t>
            </a:r>
          </a:p>
        </p:txBody>
      </p:sp>
      <p:sp>
        <p:nvSpPr>
          <p:cNvPr id="50" name="TextBox 49">
            <a:extLst>
              <a:ext uri="{FF2B5EF4-FFF2-40B4-BE49-F238E27FC236}">
                <a16:creationId xmlns:a16="http://schemas.microsoft.com/office/drawing/2014/main" id="{4226B194-CBE7-4EAE-5C61-FA540FE675E7}"/>
              </a:ext>
            </a:extLst>
          </p:cNvPr>
          <p:cNvSpPr txBox="1"/>
          <p:nvPr/>
        </p:nvSpPr>
        <p:spPr>
          <a:xfrm>
            <a:off x="6343909" y="3691949"/>
            <a:ext cx="1046526" cy="738664"/>
          </a:xfrm>
          <a:prstGeom prst="rect">
            <a:avLst/>
          </a:prstGeom>
          <a:noFill/>
        </p:spPr>
        <p:txBody>
          <a:bodyPr wrap="square">
            <a:spAutoFit/>
          </a:bodyPr>
          <a:lstStyle/>
          <a:p>
            <a:pPr algn="ctr"/>
            <a:r>
              <a:rPr lang="vi" sz="1400" dirty="0">
                <a:solidFill>
                  <a:schemeClr val="bg1"/>
                </a:solidFill>
              </a:rPr>
              <a:t>Tương tác nhiều kênh</a:t>
            </a:r>
          </a:p>
        </p:txBody>
      </p:sp>
      <p:sp>
        <p:nvSpPr>
          <p:cNvPr id="51" name="TextBox 50">
            <a:extLst>
              <a:ext uri="{FF2B5EF4-FFF2-40B4-BE49-F238E27FC236}">
                <a16:creationId xmlns:a16="http://schemas.microsoft.com/office/drawing/2014/main" id="{0DD08F75-3B96-3EE3-215E-430BD1CCA41A}"/>
              </a:ext>
            </a:extLst>
          </p:cNvPr>
          <p:cNvSpPr txBox="1"/>
          <p:nvPr/>
        </p:nvSpPr>
        <p:spPr>
          <a:xfrm>
            <a:off x="4747911" y="3702225"/>
            <a:ext cx="1141436" cy="523220"/>
          </a:xfrm>
          <a:prstGeom prst="rect">
            <a:avLst/>
          </a:prstGeom>
          <a:noFill/>
        </p:spPr>
        <p:txBody>
          <a:bodyPr wrap="square">
            <a:spAutoFit/>
          </a:bodyPr>
          <a:lstStyle/>
          <a:p>
            <a:pPr algn="ctr"/>
            <a:r>
              <a:rPr lang="vi" sz="1400" dirty="0">
                <a:solidFill>
                  <a:schemeClr val="bg1"/>
                </a:solidFill>
              </a:rPr>
              <a:t>Cải thiện hiệu suất</a:t>
            </a:r>
          </a:p>
        </p:txBody>
      </p:sp>
      <p:sp>
        <p:nvSpPr>
          <p:cNvPr id="52" name="TextBox 51">
            <a:extLst>
              <a:ext uri="{FF2B5EF4-FFF2-40B4-BE49-F238E27FC236}">
                <a16:creationId xmlns:a16="http://schemas.microsoft.com/office/drawing/2014/main" id="{D4A058D5-7EBA-0A44-52B1-D1B2DD1494A8}"/>
              </a:ext>
            </a:extLst>
          </p:cNvPr>
          <p:cNvSpPr txBox="1"/>
          <p:nvPr/>
        </p:nvSpPr>
        <p:spPr>
          <a:xfrm>
            <a:off x="7416662" y="1192103"/>
            <a:ext cx="3852968" cy="1384995"/>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Đội ngũ chuyên gia tận tâm của chúng tôi luôn sẵn sàng 24/7, chúng tôi chủ động phát hiện và giải quyết các vấn đề, thực hiện cập nhật và vá lỗi thường xuyên, đồng thời đảm bảo các ứng dụng chạy trơn tru. Điều này giúp giảm thiểu thời gian ngừng hoạt động và đảm bảo các quy trình kinh doanh quan trọng không bị gián đoạn.</a:t>
            </a:r>
          </a:p>
        </p:txBody>
      </p:sp>
      <p:sp>
        <p:nvSpPr>
          <p:cNvPr id="53" name="TextBox 52">
            <a:extLst>
              <a:ext uri="{FF2B5EF4-FFF2-40B4-BE49-F238E27FC236}">
                <a16:creationId xmlns:a16="http://schemas.microsoft.com/office/drawing/2014/main" id="{6DF1EB8C-1925-134C-B664-5793DFB0CF7A}"/>
              </a:ext>
            </a:extLst>
          </p:cNvPr>
          <p:cNvSpPr txBox="1"/>
          <p:nvPr/>
        </p:nvSpPr>
        <p:spPr>
          <a:xfrm>
            <a:off x="1060057" y="3688029"/>
            <a:ext cx="3687854" cy="1600438"/>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Khi doanh nghiệp của bạn phát triển, số lượng ứng dụng đang được sử dụng cũng tăng theo. Điều này có thể dẫn đến các vấn đề về hiệu suất và thời gian ngừng hoạt động cho người dùng. Dịch vụ quản lý ứng dụng giúp bạn giám sát và nâng cấp các ứng dụng để giúp chúng hoạt động trơn tru, cho phép bạn tập trung vào các khía cạnh khác trong hoạt động kinh doanh của mình.</a:t>
            </a:r>
          </a:p>
        </p:txBody>
      </p:sp>
      <p:sp>
        <p:nvSpPr>
          <p:cNvPr id="54" name="TextBox 53">
            <a:extLst>
              <a:ext uri="{FF2B5EF4-FFF2-40B4-BE49-F238E27FC236}">
                <a16:creationId xmlns:a16="http://schemas.microsoft.com/office/drawing/2014/main" id="{5D6ECFA5-5B73-EA34-7BFD-654E1FC26C9A}"/>
              </a:ext>
            </a:extLst>
          </p:cNvPr>
          <p:cNvSpPr txBox="1"/>
          <p:nvPr/>
        </p:nvSpPr>
        <p:spPr>
          <a:xfrm>
            <a:off x="7581776" y="3952065"/>
            <a:ext cx="3687854" cy="738664"/>
          </a:xfrm>
          <a:prstGeom prst="rect">
            <a:avLst/>
          </a:prstGeom>
          <a:noFill/>
        </p:spPr>
        <p:txBody>
          <a:bodyPr wrap="square" rtlCol="0">
            <a:spAutoFit/>
          </a:bodyPr>
          <a:lstStyle/>
          <a:p>
            <a:r>
              <a:rPr lang="vi" sz="1400" i="0" u="none" strike="noStrike" cap="none" dirty="0">
                <a:solidFill>
                  <a:srgbClr val="000000"/>
                </a:solidFill>
                <a:ea typeface="Calibri"/>
                <a:cs typeface="Segoe UI" panose="020B0502040204020203" pitchFamily="34" charset="0"/>
                <a:sym typeface="Calibri"/>
              </a:rPr>
              <a:t>Bạn có thể nhận được hỗ trợ tương tác thông qua biểu mẫu web, email, cuộc gọi điện thoại hoặc bất cứ điều gì phù hợp nhất với bạn.</a:t>
            </a:r>
          </a:p>
        </p:txBody>
      </p:sp>
    </p:spTree>
    <p:extLst>
      <p:ext uri="{BB962C8B-B14F-4D97-AF65-F5344CB8AC3E}">
        <p14:creationId xmlns:p14="http://schemas.microsoft.com/office/powerpoint/2010/main" val="189459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68ECC3-BEB4-CDF7-00F7-9E35CB3ADDBC}"/>
              </a:ext>
            </a:extLst>
          </p:cNvPr>
          <p:cNvSpPr>
            <a:spLocks noGrp="1"/>
          </p:cNvSpPr>
          <p:nvPr>
            <p:ph type="sldNum" sz="quarter" idx="12"/>
          </p:nvPr>
        </p:nvSpPr>
        <p:spPr>
          <a:xfrm>
            <a:off x="4020155" y="6013061"/>
            <a:ext cx="294460" cy="187367"/>
          </a:xfrm>
        </p:spPr>
        <p:txBody>
          <a:bodyPr/>
          <a:lstStyle/>
          <a:p>
            <a:fld id="{9EC71654-96A5-4280-94F3-931C61A9F92C}" type="slidenum">
              <a:rPr lang="en-US" noProof="0" smtClean="0"/>
              <a:pPr/>
              <a:t>5</a:t>
            </a:fld>
            <a:endParaRPr lang="en-US" noProof="0" dirty="0"/>
          </a:p>
        </p:txBody>
      </p:sp>
      <p:sp>
        <p:nvSpPr>
          <p:cNvPr id="4" name="Content Placeholder 3">
            <a:extLst>
              <a:ext uri="{FF2B5EF4-FFF2-40B4-BE49-F238E27FC236}">
                <a16:creationId xmlns:a16="http://schemas.microsoft.com/office/drawing/2014/main" id="{1A5714A1-691F-BD6E-49B1-4F226F1E14C3}"/>
              </a:ext>
            </a:extLst>
          </p:cNvPr>
          <p:cNvSpPr>
            <a:spLocks noGrp="1"/>
          </p:cNvSpPr>
          <p:nvPr>
            <p:ph idx="1"/>
          </p:nvPr>
        </p:nvSpPr>
        <p:spPr>
          <a:xfrm>
            <a:off x="534195" y="769193"/>
            <a:ext cx="10837862" cy="596587"/>
          </a:xfrm>
        </p:spPr>
        <p:txBody>
          <a:bodyPr>
            <a:noAutofit/>
          </a:bodyPr>
          <a:lstStyle/>
          <a:p>
            <a:pPr marL="0" indent="0">
              <a:buNone/>
            </a:pPr>
            <a:r>
              <a:rPr lang="vi" sz="1400" dirty="0"/>
              <a:t>Dịch vụ “Bảo trì ứng dụng” của THLOne chuyên giải quyết mọi khó khăn của khách hàng và tạo ra các sản phẩm “Bảo trì ứng dụng” một cách sáng tạo cho doanh nghiệp của khách hàng. Nhóm dịch vụ “Bảo trì ứng dụng” của THLOne sẽ kiểm tra và đo lường hiệu suất cũng như kết quả để đảm bảo sự thành công của khách hàng được đảm bảo trong thời gian ngắn nhất có thể.</a:t>
            </a:r>
          </a:p>
        </p:txBody>
      </p:sp>
      <p:sp>
        <p:nvSpPr>
          <p:cNvPr id="36" name="Rectangle 35">
            <a:extLst>
              <a:ext uri="{FF2B5EF4-FFF2-40B4-BE49-F238E27FC236}">
                <a16:creationId xmlns:a16="http://schemas.microsoft.com/office/drawing/2014/main" id="{00DC1013-F1C7-9162-E2B9-2E4CC1FB48FF}"/>
              </a:ext>
            </a:extLst>
          </p:cNvPr>
          <p:cNvSpPr/>
          <p:nvPr/>
        </p:nvSpPr>
        <p:spPr>
          <a:xfrm>
            <a:off x="553907" y="596815"/>
            <a:ext cx="3310128"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a:extLst>
              <a:ext uri="{FF2B5EF4-FFF2-40B4-BE49-F238E27FC236}">
                <a16:creationId xmlns:a16="http://schemas.microsoft.com/office/drawing/2014/main" id="{BAA5226F-E7FD-700C-6293-230E5A5906B3}"/>
              </a:ext>
            </a:extLst>
          </p:cNvPr>
          <p:cNvSpPr txBox="1">
            <a:spLocks/>
          </p:cNvSpPr>
          <p:nvPr/>
        </p:nvSpPr>
        <p:spPr>
          <a:xfrm>
            <a:off x="442841" y="116970"/>
            <a:ext cx="4896854" cy="60706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AMS - Quy trình</a:t>
            </a:r>
          </a:p>
        </p:txBody>
      </p:sp>
      <p:sp>
        <p:nvSpPr>
          <p:cNvPr id="101" name="Rectangle 100">
            <a:extLst>
              <a:ext uri="{FF2B5EF4-FFF2-40B4-BE49-F238E27FC236}">
                <a16:creationId xmlns:a16="http://schemas.microsoft.com/office/drawing/2014/main" id="{7BB6F888-8768-93DB-BC9C-520D9BAB7F23}"/>
              </a:ext>
            </a:extLst>
          </p:cNvPr>
          <p:cNvSpPr/>
          <p:nvPr/>
        </p:nvSpPr>
        <p:spPr>
          <a:xfrm>
            <a:off x="989902" y="1472862"/>
            <a:ext cx="3715388" cy="907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750"/>
              </a:spcAft>
            </a:pPr>
            <a:r>
              <a:rPr lang="vi" sz="1100" dirty="0">
                <a:solidFill>
                  <a:srgbClr val="333333"/>
                </a:solidFill>
                <a:effectLst/>
                <a:ea typeface="Times New Roman" panose="02020603050405020304" pitchFamily="18" charset="0"/>
                <a:cs typeface="Arial" panose="020B0604020202020204" pitchFamily="34" charset="0"/>
              </a:rPr>
              <a:t>Chúng tôi sẽ sắp xếp các buổi thăm dò, lên ý tưởng để thảo luận chi tiết về sản phẩm của khách hàng hoặc các yêu cầu bảo trì. Các yêu cầu, mục tiêu, vấn đề đã biết và các thông số có thể điều chỉnh khác nhau của khách hàng THLOne sẽ được khám phá trong giai đoạn này.</a:t>
            </a:r>
            <a:endParaRPr lang="en-US" sz="1100" dirty="0">
              <a:effectLst/>
              <a:ea typeface="Malgun Gothic" panose="020B0503020000020004" pitchFamily="34" charset="-127"/>
              <a:cs typeface="Arial" panose="020B0604020202020204" pitchFamily="34" charset="0"/>
            </a:endParaRPr>
          </a:p>
        </p:txBody>
      </p:sp>
      <p:sp>
        <p:nvSpPr>
          <p:cNvPr id="111" name="Rectangle 110">
            <a:extLst>
              <a:ext uri="{FF2B5EF4-FFF2-40B4-BE49-F238E27FC236}">
                <a16:creationId xmlns:a16="http://schemas.microsoft.com/office/drawing/2014/main" id="{C2DFC21B-4539-57E3-D212-74892CA6831C}"/>
              </a:ext>
            </a:extLst>
          </p:cNvPr>
          <p:cNvSpPr/>
          <p:nvPr/>
        </p:nvSpPr>
        <p:spPr>
          <a:xfrm>
            <a:off x="994375" y="2461401"/>
            <a:ext cx="3726952" cy="85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cs typeface="Arial" panose="020B0604020202020204" pitchFamily="34" charset="0"/>
              </a:rPr>
              <a:t>Nhóm “Bảo trì ứng dụng” của THLOne sẽ phân tích các yêu cầu, sản phẩm, yêu cầu thay đổi của khách hàng, nhóm sẽ đặt ra các nguyên tắc và cách tiếp cận cần tuân thủ cho từng ứng dụng cần bảo trì.</a:t>
            </a:r>
            <a:endParaRPr lang="en-US" sz="1100" dirty="0">
              <a:solidFill>
                <a:schemeClr val="tx1"/>
              </a:solidFill>
              <a:cs typeface="Arial" panose="020B0604020202020204" pitchFamily="34" charset="0"/>
            </a:endParaRPr>
          </a:p>
        </p:txBody>
      </p:sp>
      <p:sp>
        <p:nvSpPr>
          <p:cNvPr id="115" name="TextBox 114">
            <a:extLst>
              <a:ext uri="{FF2B5EF4-FFF2-40B4-BE49-F238E27FC236}">
                <a16:creationId xmlns:a16="http://schemas.microsoft.com/office/drawing/2014/main" id="{488579F4-0C21-11E2-7BA8-07E5A5D5BC02}"/>
              </a:ext>
            </a:extLst>
          </p:cNvPr>
          <p:cNvSpPr txBox="1"/>
          <p:nvPr/>
        </p:nvSpPr>
        <p:spPr>
          <a:xfrm>
            <a:off x="4813146" y="1478451"/>
            <a:ext cx="7261446" cy="369332"/>
          </a:xfrm>
          <a:prstGeom prst="rect">
            <a:avLst/>
          </a:prstGeom>
          <a:solidFill>
            <a:schemeClr val="bg1">
              <a:lumMod val="95000"/>
            </a:schemeClr>
          </a:solidFill>
          <a:ln>
            <a:noFill/>
          </a:ln>
        </p:spPr>
        <p:txBody>
          <a:bodyPr wrap="square">
            <a:spAutoFit/>
          </a:bodyPr>
          <a:lstStyle/>
          <a:p>
            <a:pPr algn="ctr"/>
            <a:r>
              <a:rPr lang="vi" b="1" dirty="0"/>
              <a:t>Phương pháp tiếp cận tổng thể của THLOne đối với "Bảo trì ứng dụng"</a:t>
            </a:r>
          </a:p>
        </p:txBody>
      </p:sp>
      <p:sp>
        <p:nvSpPr>
          <p:cNvPr id="121" name="Rectangle 120">
            <a:extLst>
              <a:ext uri="{FF2B5EF4-FFF2-40B4-BE49-F238E27FC236}">
                <a16:creationId xmlns:a16="http://schemas.microsoft.com/office/drawing/2014/main" id="{BD701C4D-E19E-C707-5DF4-22BDF45B904C}"/>
              </a:ext>
            </a:extLst>
          </p:cNvPr>
          <p:cNvSpPr/>
          <p:nvPr/>
        </p:nvSpPr>
        <p:spPr>
          <a:xfrm>
            <a:off x="989901" y="3417421"/>
            <a:ext cx="3738421" cy="86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Nhóm “Bảo trì ứng dụng” của THLOne bao gồm các “Chuyên gia hỗ trợ” sẽ được phân bổ cho khách hàng “Bảo trì ứng dụng” và mỗi sản phẩm bàn giao sẽ được thiết kế để phù hợp với yêu cầu của khách hàng.</a:t>
            </a:r>
            <a:endParaRPr lang="en-US" sz="1100" dirty="0">
              <a:solidFill>
                <a:schemeClr val="tx1"/>
              </a:solidFill>
            </a:endParaRPr>
          </a:p>
        </p:txBody>
      </p:sp>
      <p:sp>
        <p:nvSpPr>
          <p:cNvPr id="122" name="Rectangle 121">
            <a:extLst>
              <a:ext uri="{FF2B5EF4-FFF2-40B4-BE49-F238E27FC236}">
                <a16:creationId xmlns:a16="http://schemas.microsoft.com/office/drawing/2014/main" id="{AD2CFA79-6B64-DA67-E2A2-1CE8ABBB2EAC}"/>
              </a:ext>
            </a:extLst>
          </p:cNvPr>
          <p:cNvSpPr/>
          <p:nvPr/>
        </p:nvSpPr>
        <p:spPr>
          <a:xfrm>
            <a:off x="1056802" y="4419651"/>
            <a:ext cx="3659636" cy="726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Tùy theo nhu cầu, Chúng tôi có thể thiết lập theo dõi cho từng phần công việc được bắt đầu.</a:t>
            </a:r>
            <a:endParaRPr lang="en-US" sz="1100" dirty="0">
              <a:solidFill>
                <a:schemeClr val="tx1"/>
              </a:solidFill>
            </a:endParaRPr>
          </a:p>
        </p:txBody>
      </p:sp>
      <p:sp>
        <p:nvSpPr>
          <p:cNvPr id="123" name="Rectangle 122">
            <a:extLst>
              <a:ext uri="{FF2B5EF4-FFF2-40B4-BE49-F238E27FC236}">
                <a16:creationId xmlns:a16="http://schemas.microsoft.com/office/drawing/2014/main" id="{633DE6FA-AF93-CA6C-5C37-D60D7F54C851}"/>
              </a:ext>
            </a:extLst>
          </p:cNvPr>
          <p:cNvSpPr/>
          <p:nvPr/>
        </p:nvSpPr>
        <p:spPr>
          <a:xfrm>
            <a:off x="998310" y="5351912"/>
            <a:ext cx="3706979" cy="726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 sz="1100" b="0" i="0" u="none" strike="noStrike" dirty="0">
                <a:solidFill>
                  <a:srgbClr val="181818"/>
                </a:solidFill>
                <a:effectLst/>
              </a:rPr>
              <a:t>Nhóm hỗ trợ ứng dụng của THLOne sẽ hỗ trợ các ứng dụng triển khai kỹ thuật (C#, React JS, Java,....)</a:t>
            </a:r>
          </a:p>
        </p:txBody>
      </p:sp>
      <p:grpSp>
        <p:nvGrpSpPr>
          <p:cNvPr id="3" name="Group 2">
            <a:extLst>
              <a:ext uri="{FF2B5EF4-FFF2-40B4-BE49-F238E27FC236}">
                <a16:creationId xmlns:a16="http://schemas.microsoft.com/office/drawing/2014/main" id="{04A5A697-2B11-5D74-E65B-72B88BCE657D}"/>
              </a:ext>
            </a:extLst>
          </p:cNvPr>
          <p:cNvGrpSpPr/>
          <p:nvPr/>
        </p:nvGrpSpPr>
        <p:grpSpPr>
          <a:xfrm>
            <a:off x="4813146" y="1957514"/>
            <a:ext cx="7261447" cy="4264762"/>
            <a:chOff x="1551963" y="2340128"/>
            <a:chExt cx="7189365" cy="4033141"/>
          </a:xfrm>
        </p:grpSpPr>
        <p:sp>
          <p:nvSpPr>
            <p:cNvPr id="5" name="Rectangle 4">
              <a:extLst>
                <a:ext uri="{FF2B5EF4-FFF2-40B4-BE49-F238E27FC236}">
                  <a16:creationId xmlns:a16="http://schemas.microsoft.com/office/drawing/2014/main" id="{62B4A06F-F4E7-9417-AAF9-D2B82A632EB5}"/>
                </a:ext>
              </a:extLst>
            </p:cNvPr>
            <p:cNvSpPr/>
            <p:nvPr/>
          </p:nvSpPr>
          <p:spPr>
            <a:xfrm>
              <a:off x="1551963" y="2340128"/>
              <a:ext cx="7189365" cy="4033141"/>
            </a:xfrm>
            <a:prstGeom prst="rect">
              <a:avLst/>
            </a:prstGeom>
            <a:noFill/>
            <a:ln w="3175">
              <a:solidFill>
                <a:srgbClr val="667E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oogle Shape;1684;p56">
              <a:extLst>
                <a:ext uri="{FF2B5EF4-FFF2-40B4-BE49-F238E27FC236}">
                  <a16:creationId xmlns:a16="http://schemas.microsoft.com/office/drawing/2014/main" id="{B35BE8F5-1501-8FFE-F49E-9566E8FCB82E}"/>
                </a:ext>
              </a:extLst>
            </p:cNvPr>
            <p:cNvGrpSpPr/>
            <p:nvPr/>
          </p:nvGrpSpPr>
          <p:grpSpPr>
            <a:xfrm flipH="1">
              <a:off x="5078212" y="5528539"/>
              <a:ext cx="3280710" cy="383833"/>
              <a:chOff x="6336019" y="3733725"/>
              <a:chExt cx="2337606" cy="351310"/>
            </a:xfrm>
            <a:solidFill>
              <a:srgbClr val="89CE00"/>
            </a:solidFill>
          </p:grpSpPr>
          <p:sp>
            <p:nvSpPr>
              <p:cNvPr id="33" name="Google Shape;1685;p56">
                <a:extLst>
                  <a:ext uri="{FF2B5EF4-FFF2-40B4-BE49-F238E27FC236}">
                    <a16:creationId xmlns:a16="http://schemas.microsoft.com/office/drawing/2014/main" id="{6BA947C1-22B1-4BCD-C4DA-4CAD9B1441BB}"/>
                  </a:ext>
                </a:extLst>
              </p:cNvPr>
              <p:cNvSpPr/>
              <p:nvPr/>
            </p:nvSpPr>
            <p:spPr>
              <a:xfrm>
                <a:off x="6336019" y="3733735"/>
                <a:ext cx="1881300" cy="351300"/>
              </a:xfrm>
              <a:prstGeom prst="homePlate">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6;p56">
                <a:extLst>
                  <a:ext uri="{FF2B5EF4-FFF2-40B4-BE49-F238E27FC236}">
                    <a16:creationId xmlns:a16="http://schemas.microsoft.com/office/drawing/2014/main" id="{89E9EB0E-A877-5BEE-3F79-2A248FF2E978}"/>
                  </a:ext>
                </a:extLst>
              </p:cNvPr>
              <p:cNvSpPr/>
              <p:nvPr/>
            </p:nvSpPr>
            <p:spPr>
              <a:xfrm>
                <a:off x="80985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87;p56">
                <a:extLst>
                  <a:ext uri="{FF2B5EF4-FFF2-40B4-BE49-F238E27FC236}">
                    <a16:creationId xmlns:a16="http://schemas.microsoft.com/office/drawing/2014/main" id="{B6326E06-1D10-92AA-30FD-95883FD73E31}"/>
                  </a:ext>
                </a:extLst>
              </p:cNvPr>
              <p:cNvSpPr/>
              <p:nvPr/>
            </p:nvSpPr>
            <p:spPr>
              <a:xfrm>
                <a:off x="83271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684;p56">
              <a:extLst>
                <a:ext uri="{FF2B5EF4-FFF2-40B4-BE49-F238E27FC236}">
                  <a16:creationId xmlns:a16="http://schemas.microsoft.com/office/drawing/2014/main" id="{E11C3D9A-DED7-4F99-CD33-B601AD9018B8}"/>
                </a:ext>
              </a:extLst>
            </p:cNvPr>
            <p:cNvGrpSpPr/>
            <p:nvPr/>
          </p:nvGrpSpPr>
          <p:grpSpPr>
            <a:xfrm>
              <a:off x="1988370" y="2845701"/>
              <a:ext cx="3280710" cy="383833"/>
              <a:chOff x="6336019" y="3733725"/>
              <a:chExt cx="2337606" cy="351310"/>
            </a:xfrm>
            <a:solidFill>
              <a:srgbClr val="465667"/>
            </a:solidFill>
          </p:grpSpPr>
          <p:sp>
            <p:nvSpPr>
              <p:cNvPr id="30" name="Google Shape;1685;p56">
                <a:extLst>
                  <a:ext uri="{FF2B5EF4-FFF2-40B4-BE49-F238E27FC236}">
                    <a16:creationId xmlns:a16="http://schemas.microsoft.com/office/drawing/2014/main" id="{6A8880BB-2D41-89DB-A523-BA6FEF61BC3D}"/>
                  </a:ext>
                </a:extLst>
              </p:cNvPr>
              <p:cNvSpPr/>
              <p:nvPr/>
            </p:nvSpPr>
            <p:spPr>
              <a:xfrm>
                <a:off x="6336019" y="3733735"/>
                <a:ext cx="1881300" cy="351300"/>
              </a:xfrm>
              <a:prstGeom prst="homePlate">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86;p56">
                <a:extLst>
                  <a:ext uri="{FF2B5EF4-FFF2-40B4-BE49-F238E27FC236}">
                    <a16:creationId xmlns:a16="http://schemas.microsoft.com/office/drawing/2014/main" id="{4CFB030C-B1C7-D767-DFF1-87F5C8A543C4}"/>
                  </a:ext>
                </a:extLst>
              </p:cNvPr>
              <p:cNvSpPr/>
              <p:nvPr/>
            </p:nvSpPr>
            <p:spPr>
              <a:xfrm>
                <a:off x="80985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87;p56">
                <a:extLst>
                  <a:ext uri="{FF2B5EF4-FFF2-40B4-BE49-F238E27FC236}">
                    <a16:creationId xmlns:a16="http://schemas.microsoft.com/office/drawing/2014/main" id="{EE40206B-E2E2-4FC4-5CE6-0C75F37B6C6A}"/>
                  </a:ext>
                </a:extLst>
              </p:cNvPr>
              <p:cNvSpPr/>
              <p:nvPr/>
            </p:nvSpPr>
            <p:spPr>
              <a:xfrm>
                <a:off x="8327125" y="3733725"/>
                <a:ext cx="346500" cy="351300"/>
              </a:xfrm>
              <a:prstGeom prst="chevron">
                <a:avLst>
                  <a:gd name="adj" fmla="val 50000"/>
                </a:avLst>
              </a:prstGeom>
              <a:grp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652;p56">
              <a:extLst>
                <a:ext uri="{FF2B5EF4-FFF2-40B4-BE49-F238E27FC236}">
                  <a16:creationId xmlns:a16="http://schemas.microsoft.com/office/drawing/2014/main" id="{91CA9FF2-AA9B-CDAA-7307-1A2CE5ABA841}"/>
                </a:ext>
              </a:extLst>
            </p:cNvPr>
            <p:cNvGrpSpPr/>
            <p:nvPr/>
          </p:nvGrpSpPr>
          <p:grpSpPr>
            <a:xfrm>
              <a:off x="3573641" y="2843451"/>
              <a:ext cx="3202080" cy="3066052"/>
              <a:chOff x="3179914" y="2889488"/>
              <a:chExt cx="422876" cy="404911"/>
            </a:xfrm>
          </p:grpSpPr>
          <p:sp>
            <p:nvSpPr>
              <p:cNvPr id="24" name="Google Shape;1653;p56">
                <a:extLst>
                  <a:ext uri="{FF2B5EF4-FFF2-40B4-BE49-F238E27FC236}">
                    <a16:creationId xmlns:a16="http://schemas.microsoft.com/office/drawing/2014/main" id="{2C6B7F9C-6C8F-5E82-EF78-040059254A15}"/>
                  </a:ext>
                </a:extLst>
              </p:cNvPr>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3B8FB9"/>
              </a:solid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654;p56">
                <a:extLst>
                  <a:ext uri="{FF2B5EF4-FFF2-40B4-BE49-F238E27FC236}">
                    <a16:creationId xmlns:a16="http://schemas.microsoft.com/office/drawing/2014/main" id="{8DE622E6-EF95-E01F-2F08-453C76BCBAC0}"/>
                  </a:ext>
                </a:extLst>
              </p:cNvPr>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82CCD8"/>
              </a:solid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55;p56">
                <a:extLst>
                  <a:ext uri="{FF2B5EF4-FFF2-40B4-BE49-F238E27FC236}">
                    <a16:creationId xmlns:a16="http://schemas.microsoft.com/office/drawing/2014/main" id="{49202C52-A1A6-9FAA-C86C-BE524B4E9A17}"/>
                  </a:ext>
                </a:extLst>
              </p:cNvPr>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465667"/>
              </a:solidFill>
              <a:ln w="9525" cap="flat" cmpd="sng">
                <a:solidFill>
                  <a:srgbClr val="F8FAF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656;p56">
                <a:extLst>
                  <a:ext uri="{FF2B5EF4-FFF2-40B4-BE49-F238E27FC236}">
                    <a16:creationId xmlns:a16="http://schemas.microsoft.com/office/drawing/2014/main" id="{584CCBAB-511F-73CC-57DB-A159E21346A1}"/>
                  </a:ext>
                </a:extLst>
              </p:cNvPr>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E6741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7;p56">
                <a:extLst>
                  <a:ext uri="{FF2B5EF4-FFF2-40B4-BE49-F238E27FC236}">
                    <a16:creationId xmlns:a16="http://schemas.microsoft.com/office/drawing/2014/main" id="{A2574C6A-4078-60B2-A619-EC526A16EEE7}"/>
                  </a:ext>
                </a:extLst>
              </p:cNvPr>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ECCE00"/>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8;p56">
                <a:extLst>
                  <a:ext uri="{FF2B5EF4-FFF2-40B4-BE49-F238E27FC236}">
                    <a16:creationId xmlns:a16="http://schemas.microsoft.com/office/drawing/2014/main" id="{8CADA2B5-617A-95D2-A621-92D52D1DD127}"/>
                  </a:ext>
                </a:extLst>
              </p:cNvPr>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89CE00"/>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40105E5-9BA7-DBDC-A81E-ACCC95848F0B}"/>
                </a:ext>
              </a:extLst>
            </p:cNvPr>
            <p:cNvSpPr txBox="1"/>
            <p:nvPr/>
          </p:nvSpPr>
          <p:spPr>
            <a:xfrm>
              <a:off x="4349220" y="3226469"/>
              <a:ext cx="905155" cy="249991"/>
            </a:xfrm>
            <a:prstGeom prst="rect">
              <a:avLst/>
            </a:prstGeom>
            <a:noFill/>
          </p:spPr>
          <p:txBody>
            <a:bodyPr wrap="square" rtlCol="0">
              <a:spAutoFit/>
            </a:bodyPr>
            <a:lstStyle/>
            <a:p>
              <a:r>
                <a:rPr lang="vi" sz="1100" dirty="0">
                  <a:solidFill>
                    <a:schemeClr val="bg1"/>
                  </a:solidFill>
                </a:rPr>
                <a:t>Yêu cầu</a:t>
              </a:r>
            </a:p>
          </p:txBody>
        </p:sp>
        <p:sp>
          <p:nvSpPr>
            <p:cNvPr id="10" name="TextBox 9">
              <a:extLst>
                <a:ext uri="{FF2B5EF4-FFF2-40B4-BE49-F238E27FC236}">
                  <a16:creationId xmlns:a16="http://schemas.microsoft.com/office/drawing/2014/main" id="{68001A60-F7E0-B23F-374D-8AB51463BE32}"/>
                </a:ext>
              </a:extLst>
            </p:cNvPr>
            <p:cNvSpPr txBox="1"/>
            <p:nvPr/>
          </p:nvSpPr>
          <p:spPr>
            <a:xfrm>
              <a:off x="5587010" y="3117927"/>
              <a:ext cx="677662" cy="406237"/>
            </a:xfrm>
            <a:prstGeom prst="rect">
              <a:avLst/>
            </a:prstGeom>
            <a:noFill/>
          </p:spPr>
          <p:txBody>
            <a:bodyPr wrap="square" rtlCol="0">
              <a:spAutoFit/>
            </a:bodyPr>
            <a:lstStyle/>
            <a:p>
              <a:r>
                <a:rPr lang="vi" sz="1100" dirty="0">
                  <a:solidFill>
                    <a:schemeClr val="bg1"/>
                  </a:solidFill>
                </a:rPr>
                <a:t>phân tích sự làm việc quá nhiều</a:t>
              </a:r>
              <a:endParaRPr lang="en-US" sz="1100" dirty="0">
                <a:solidFill>
                  <a:schemeClr val="bg1"/>
                </a:solidFill>
                <a:effectLst/>
              </a:endParaRPr>
            </a:p>
          </p:txBody>
        </p:sp>
        <p:sp>
          <p:nvSpPr>
            <p:cNvPr id="11" name="TextBox 10">
              <a:extLst>
                <a:ext uri="{FF2B5EF4-FFF2-40B4-BE49-F238E27FC236}">
                  <a16:creationId xmlns:a16="http://schemas.microsoft.com/office/drawing/2014/main" id="{E61CED23-E446-1B8F-5554-2DD699DA73F5}"/>
                </a:ext>
              </a:extLst>
            </p:cNvPr>
            <p:cNvSpPr txBox="1"/>
            <p:nvPr/>
          </p:nvSpPr>
          <p:spPr>
            <a:xfrm>
              <a:off x="5957815" y="4447523"/>
              <a:ext cx="651869" cy="249991"/>
            </a:xfrm>
            <a:prstGeom prst="rect">
              <a:avLst/>
            </a:prstGeom>
            <a:noFill/>
          </p:spPr>
          <p:txBody>
            <a:bodyPr wrap="square" rtlCol="0">
              <a:spAutoFit/>
            </a:bodyPr>
            <a:lstStyle/>
            <a:p>
              <a:r>
                <a:rPr lang="vi" sz="1100" dirty="0">
                  <a:solidFill>
                    <a:schemeClr val="bg1"/>
                  </a:solidFill>
                </a:rPr>
                <a:t>Thiết kế</a:t>
              </a:r>
              <a:endParaRPr lang="en-US" sz="1100" dirty="0">
                <a:solidFill>
                  <a:schemeClr val="bg1"/>
                </a:solidFill>
                <a:effectLst/>
              </a:endParaRPr>
            </a:p>
          </p:txBody>
        </p:sp>
        <p:sp>
          <p:nvSpPr>
            <p:cNvPr id="12" name="TextBox 11">
              <a:extLst>
                <a:ext uri="{FF2B5EF4-FFF2-40B4-BE49-F238E27FC236}">
                  <a16:creationId xmlns:a16="http://schemas.microsoft.com/office/drawing/2014/main" id="{578A9465-003B-2438-7F9B-B8EF815FC2A5}"/>
                </a:ext>
              </a:extLst>
            </p:cNvPr>
            <p:cNvSpPr txBox="1"/>
            <p:nvPr/>
          </p:nvSpPr>
          <p:spPr>
            <a:xfrm>
              <a:off x="5167039" y="5227747"/>
              <a:ext cx="790776" cy="406237"/>
            </a:xfrm>
            <a:prstGeom prst="rect">
              <a:avLst/>
            </a:prstGeom>
            <a:noFill/>
          </p:spPr>
          <p:txBody>
            <a:bodyPr wrap="square" rtlCol="0">
              <a:spAutoFit/>
            </a:bodyPr>
            <a:lstStyle/>
            <a:p>
              <a:r>
                <a:rPr lang="vi" sz="1100" dirty="0">
                  <a:solidFill>
                    <a:schemeClr val="bg1"/>
                  </a:solidFill>
                </a:rPr>
                <a:t>Định nghĩa SLA</a:t>
              </a:r>
              <a:endParaRPr lang="en-US" sz="1100" dirty="0">
                <a:solidFill>
                  <a:schemeClr val="bg1"/>
                </a:solidFill>
                <a:effectLst/>
              </a:endParaRPr>
            </a:p>
          </p:txBody>
        </p:sp>
        <p:sp>
          <p:nvSpPr>
            <p:cNvPr id="13" name="TextBox 12">
              <a:extLst>
                <a:ext uri="{FF2B5EF4-FFF2-40B4-BE49-F238E27FC236}">
                  <a16:creationId xmlns:a16="http://schemas.microsoft.com/office/drawing/2014/main" id="{72525457-398F-57E8-F88A-D3D9ED87760D}"/>
                </a:ext>
              </a:extLst>
            </p:cNvPr>
            <p:cNvSpPr txBox="1"/>
            <p:nvPr/>
          </p:nvSpPr>
          <p:spPr>
            <a:xfrm>
              <a:off x="4092640" y="4908704"/>
              <a:ext cx="840877" cy="562481"/>
            </a:xfrm>
            <a:prstGeom prst="rect">
              <a:avLst/>
            </a:prstGeom>
            <a:noFill/>
          </p:spPr>
          <p:txBody>
            <a:bodyPr wrap="square" rtlCol="0">
              <a:spAutoFit/>
            </a:bodyPr>
            <a:lstStyle/>
            <a:p>
              <a:r>
                <a:rPr lang="vi" sz="1100" dirty="0">
                  <a:solidFill>
                    <a:schemeClr val="bg1"/>
                  </a:solidFill>
                </a:rPr>
                <a:t>Xây dựng kho kiến thức</a:t>
              </a:r>
              <a:endParaRPr lang="en-US" sz="1100" dirty="0">
                <a:solidFill>
                  <a:schemeClr val="bg1"/>
                </a:solidFill>
                <a:effectLst/>
              </a:endParaRPr>
            </a:p>
          </p:txBody>
        </p:sp>
        <p:sp>
          <p:nvSpPr>
            <p:cNvPr id="14" name="TextBox 13">
              <a:extLst>
                <a:ext uri="{FF2B5EF4-FFF2-40B4-BE49-F238E27FC236}">
                  <a16:creationId xmlns:a16="http://schemas.microsoft.com/office/drawing/2014/main" id="{CB60E381-D68F-54F5-0DF8-E501D4806474}"/>
                </a:ext>
              </a:extLst>
            </p:cNvPr>
            <p:cNvSpPr txBox="1"/>
            <p:nvPr/>
          </p:nvSpPr>
          <p:spPr>
            <a:xfrm>
              <a:off x="3639260" y="4039196"/>
              <a:ext cx="961117" cy="249991"/>
            </a:xfrm>
            <a:prstGeom prst="rect">
              <a:avLst/>
            </a:prstGeom>
            <a:noFill/>
          </p:spPr>
          <p:txBody>
            <a:bodyPr wrap="square" rtlCol="0">
              <a:spAutoFit/>
            </a:bodyPr>
            <a:lstStyle/>
            <a:p>
              <a:r>
                <a:rPr lang="vi" sz="1100" dirty="0">
                  <a:solidFill>
                    <a:schemeClr val="bg1"/>
                  </a:solidFill>
                </a:rPr>
                <a:t>Tối ưu hóa</a:t>
              </a:r>
              <a:endParaRPr lang="en-US" sz="1100" dirty="0">
                <a:solidFill>
                  <a:schemeClr val="bg1"/>
                </a:solidFill>
                <a:effectLst/>
              </a:endParaRPr>
            </a:p>
          </p:txBody>
        </p:sp>
        <p:sp>
          <p:nvSpPr>
            <p:cNvPr id="15" name="TextBox 14">
              <a:extLst>
                <a:ext uri="{FF2B5EF4-FFF2-40B4-BE49-F238E27FC236}">
                  <a16:creationId xmlns:a16="http://schemas.microsoft.com/office/drawing/2014/main" id="{92AFE206-C44C-B4C5-A964-6FCB10438502}"/>
                </a:ext>
              </a:extLst>
            </p:cNvPr>
            <p:cNvSpPr txBox="1"/>
            <p:nvPr/>
          </p:nvSpPr>
          <p:spPr>
            <a:xfrm>
              <a:off x="6401296" y="5595453"/>
              <a:ext cx="1660096" cy="249991"/>
            </a:xfrm>
            <a:prstGeom prst="rect">
              <a:avLst/>
            </a:prstGeom>
            <a:noFill/>
          </p:spPr>
          <p:txBody>
            <a:bodyPr wrap="square" rtlCol="0">
              <a:spAutoFit/>
            </a:bodyPr>
            <a:lstStyle/>
            <a:p>
              <a:r>
                <a:rPr lang="vi" sz="1100" dirty="0">
                  <a:solidFill>
                    <a:schemeClr val="bg1"/>
                  </a:solidFill>
                </a:rPr>
                <a:t>Quản lý ứng dụng</a:t>
              </a:r>
              <a:endParaRPr lang="en-US" sz="1100" dirty="0">
                <a:solidFill>
                  <a:schemeClr val="bg1"/>
                </a:solidFill>
                <a:effectLst/>
              </a:endParaRPr>
            </a:p>
          </p:txBody>
        </p:sp>
        <p:sp>
          <p:nvSpPr>
            <p:cNvPr id="16" name="TextBox 15">
              <a:extLst>
                <a:ext uri="{FF2B5EF4-FFF2-40B4-BE49-F238E27FC236}">
                  <a16:creationId xmlns:a16="http://schemas.microsoft.com/office/drawing/2014/main" id="{EC11078D-E079-7788-9434-5E424F1AC67B}"/>
                </a:ext>
              </a:extLst>
            </p:cNvPr>
            <p:cNvSpPr txBox="1"/>
            <p:nvPr/>
          </p:nvSpPr>
          <p:spPr>
            <a:xfrm>
              <a:off x="2315392" y="2903771"/>
              <a:ext cx="1937696" cy="249991"/>
            </a:xfrm>
            <a:prstGeom prst="rect">
              <a:avLst/>
            </a:prstGeom>
            <a:noFill/>
          </p:spPr>
          <p:txBody>
            <a:bodyPr wrap="square" rtlCol="0">
              <a:spAutoFit/>
            </a:bodyPr>
            <a:lstStyle/>
            <a:p>
              <a:r>
                <a:rPr lang="vi" sz="1000" dirty="0">
                  <a:solidFill>
                    <a:schemeClr val="bg1"/>
                  </a:solidFill>
                </a:rPr>
                <a:t>Phát triển công nghệ</a:t>
              </a:r>
              <a:endParaRPr lang="en-US" sz="1000" dirty="0">
                <a:solidFill>
                  <a:schemeClr val="bg1"/>
                </a:solidFill>
                <a:effectLst/>
              </a:endParaRPr>
            </a:p>
          </p:txBody>
        </p:sp>
        <p:sp>
          <p:nvSpPr>
            <p:cNvPr id="17" name="TextBox 16">
              <a:extLst>
                <a:ext uri="{FF2B5EF4-FFF2-40B4-BE49-F238E27FC236}">
                  <a16:creationId xmlns:a16="http://schemas.microsoft.com/office/drawing/2014/main" id="{52CEE4BA-3C91-7F65-1B13-0FD64EB9F7EF}"/>
                </a:ext>
              </a:extLst>
            </p:cNvPr>
            <p:cNvSpPr txBox="1"/>
            <p:nvPr/>
          </p:nvSpPr>
          <p:spPr>
            <a:xfrm>
              <a:off x="6493370" y="3090720"/>
              <a:ext cx="1768057" cy="406237"/>
            </a:xfrm>
            <a:prstGeom prst="rect">
              <a:avLst/>
            </a:prstGeom>
            <a:noFill/>
          </p:spPr>
          <p:txBody>
            <a:bodyPr wrap="square" rtlCol="0">
              <a:spAutoFit/>
            </a:bodyPr>
            <a:lstStyle/>
            <a:p>
              <a:r>
                <a:rPr lang="vi" sz="1100" dirty="0"/>
                <a:t>Chiến lược và quy trình bảo trì phần mềm</a:t>
              </a:r>
              <a:endParaRPr lang="en-US" sz="1100" dirty="0">
                <a:effectLst/>
              </a:endParaRPr>
            </a:p>
          </p:txBody>
        </p:sp>
        <p:sp>
          <p:nvSpPr>
            <p:cNvPr id="18" name="TextBox 17">
              <a:extLst>
                <a:ext uri="{FF2B5EF4-FFF2-40B4-BE49-F238E27FC236}">
                  <a16:creationId xmlns:a16="http://schemas.microsoft.com/office/drawing/2014/main" id="{8884BD76-82FA-E0F7-F9E9-8CEC6B890339}"/>
                </a:ext>
              </a:extLst>
            </p:cNvPr>
            <p:cNvSpPr txBox="1"/>
            <p:nvPr/>
          </p:nvSpPr>
          <p:spPr>
            <a:xfrm>
              <a:off x="6871470" y="3798900"/>
              <a:ext cx="1768057" cy="407485"/>
            </a:xfrm>
            <a:prstGeom prst="rect">
              <a:avLst/>
            </a:prstGeom>
            <a:noFill/>
          </p:spPr>
          <p:txBody>
            <a:bodyPr wrap="square" rtlCol="0">
              <a:spAutoFit/>
            </a:bodyPr>
            <a:lstStyle/>
            <a:p>
              <a:r>
                <a:rPr lang="vi" sz="1100" dirty="0"/>
                <a:t>Xác định các lĩnh vực kém hiệu quả</a:t>
              </a:r>
              <a:endParaRPr lang="en-US" sz="1100" dirty="0">
                <a:effectLst/>
              </a:endParaRPr>
            </a:p>
          </p:txBody>
        </p:sp>
        <p:sp>
          <p:nvSpPr>
            <p:cNvPr id="19" name="TextBox 18">
              <a:extLst>
                <a:ext uri="{FF2B5EF4-FFF2-40B4-BE49-F238E27FC236}">
                  <a16:creationId xmlns:a16="http://schemas.microsoft.com/office/drawing/2014/main" id="{EFF0F973-F72D-789D-4171-3BD3304512BF}"/>
                </a:ext>
              </a:extLst>
            </p:cNvPr>
            <p:cNvSpPr txBox="1"/>
            <p:nvPr/>
          </p:nvSpPr>
          <p:spPr>
            <a:xfrm>
              <a:off x="6830814" y="4521766"/>
              <a:ext cx="1768057" cy="406237"/>
            </a:xfrm>
            <a:prstGeom prst="rect">
              <a:avLst/>
            </a:prstGeom>
            <a:noFill/>
          </p:spPr>
          <p:txBody>
            <a:bodyPr wrap="square" rtlCol="0">
              <a:spAutoFit/>
            </a:bodyPr>
            <a:lstStyle/>
            <a:p>
              <a:r>
                <a:rPr lang="vi" sz="1100" dirty="0"/>
                <a:t>Tối ưu hóa kiến trúc hoặc thiết kế lại</a:t>
              </a:r>
              <a:endParaRPr lang="en-US" sz="1100" dirty="0">
                <a:effectLst/>
              </a:endParaRPr>
            </a:p>
          </p:txBody>
        </p:sp>
        <p:sp>
          <p:nvSpPr>
            <p:cNvPr id="20" name="TextBox 19">
              <a:extLst>
                <a:ext uri="{FF2B5EF4-FFF2-40B4-BE49-F238E27FC236}">
                  <a16:creationId xmlns:a16="http://schemas.microsoft.com/office/drawing/2014/main" id="{8A6150D5-2B37-3C22-6047-0699CE748D36}"/>
                </a:ext>
              </a:extLst>
            </p:cNvPr>
            <p:cNvSpPr txBox="1"/>
            <p:nvPr/>
          </p:nvSpPr>
          <p:spPr>
            <a:xfrm>
              <a:off x="1915458" y="3750639"/>
              <a:ext cx="1768057" cy="407485"/>
            </a:xfrm>
            <a:prstGeom prst="rect">
              <a:avLst/>
            </a:prstGeom>
            <a:noFill/>
          </p:spPr>
          <p:txBody>
            <a:bodyPr wrap="square" rtlCol="0">
              <a:spAutoFit/>
            </a:bodyPr>
            <a:lstStyle/>
            <a:p>
              <a:r>
                <a:rPr lang="vi" sz="1100" dirty="0"/>
                <a:t>Loại bỏ các lĩnh vực kém hiệu quả</a:t>
              </a:r>
              <a:endParaRPr lang="en-US" sz="1100" dirty="0">
                <a:effectLst/>
              </a:endParaRPr>
            </a:p>
          </p:txBody>
        </p:sp>
        <p:sp>
          <p:nvSpPr>
            <p:cNvPr id="21" name="TextBox 20">
              <a:extLst>
                <a:ext uri="{FF2B5EF4-FFF2-40B4-BE49-F238E27FC236}">
                  <a16:creationId xmlns:a16="http://schemas.microsoft.com/office/drawing/2014/main" id="{1AE87FAD-5D7B-767A-0F0E-7C30B8410C73}"/>
                </a:ext>
              </a:extLst>
            </p:cNvPr>
            <p:cNvSpPr txBox="1"/>
            <p:nvPr/>
          </p:nvSpPr>
          <p:spPr>
            <a:xfrm>
              <a:off x="1711775" y="4472151"/>
              <a:ext cx="1998062" cy="407485"/>
            </a:xfrm>
            <a:prstGeom prst="rect">
              <a:avLst/>
            </a:prstGeom>
            <a:noFill/>
          </p:spPr>
          <p:txBody>
            <a:bodyPr wrap="square" rtlCol="0">
              <a:spAutoFit/>
            </a:bodyPr>
            <a:lstStyle/>
            <a:p>
              <a:r>
                <a:rPr lang="vi" sz="1100" dirty="0"/>
                <a:t>Cung cấp tài liệu hệ thống trực tuyến</a:t>
              </a:r>
              <a:endParaRPr lang="en-US" sz="1100" dirty="0">
                <a:effectLst/>
              </a:endParaRPr>
            </a:p>
          </p:txBody>
        </p:sp>
        <p:sp>
          <p:nvSpPr>
            <p:cNvPr id="22" name="TextBox 21">
              <a:extLst>
                <a:ext uri="{FF2B5EF4-FFF2-40B4-BE49-F238E27FC236}">
                  <a16:creationId xmlns:a16="http://schemas.microsoft.com/office/drawing/2014/main" id="{88DB6BEC-C1DE-DB36-6972-F5707B7CCEEF}"/>
                </a:ext>
              </a:extLst>
            </p:cNvPr>
            <p:cNvSpPr txBox="1"/>
            <p:nvPr/>
          </p:nvSpPr>
          <p:spPr>
            <a:xfrm>
              <a:off x="2299530" y="5344136"/>
              <a:ext cx="1768057" cy="247402"/>
            </a:xfrm>
            <a:prstGeom prst="rect">
              <a:avLst/>
            </a:prstGeom>
            <a:noFill/>
          </p:spPr>
          <p:txBody>
            <a:bodyPr wrap="square" rtlCol="0">
              <a:spAutoFit/>
            </a:bodyPr>
            <a:lstStyle/>
            <a:p>
              <a:r>
                <a:rPr lang="vi" sz="1100" dirty="0"/>
                <a:t>Cung cấp hệ thống bán vé</a:t>
              </a:r>
              <a:endParaRPr lang="en-US" sz="1100" dirty="0">
                <a:effectLst/>
              </a:endParaRPr>
            </a:p>
          </p:txBody>
        </p:sp>
        <p:sp>
          <p:nvSpPr>
            <p:cNvPr id="23" name="TextBox 22">
              <a:extLst>
                <a:ext uri="{FF2B5EF4-FFF2-40B4-BE49-F238E27FC236}">
                  <a16:creationId xmlns:a16="http://schemas.microsoft.com/office/drawing/2014/main" id="{73F1AEE2-FEFD-CFFC-76EA-1AD9038A8473}"/>
                </a:ext>
              </a:extLst>
            </p:cNvPr>
            <p:cNvSpPr txBox="1"/>
            <p:nvPr/>
          </p:nvSpPr>
          <p:spPr>
            <a:xfrm>
              <a:off x="4570868" y="4014185"/>
              <a:ext cx="1232177" cy="784830"/>
            </a:xfrm>
            <a:prstGeom prst="rect">
              <a:avLst/>
            </a:prstGeom>
            <a:noFill/>
          </p:spPr>
          <p:txBody>
            <a:bodyPr wrap="square" rtlCol="0">
              <a:spAutoFit/>
            </a:bodyPr>
            <a:lstStyle/>
            <a:p>
              <a:pPr algn="ctr"/>
              <a:r>
                <a:rPr lang="vi" sz="1500" dirty="0"/>
                <a:t>Ứng dụng</a:t>
              </a:r>
            </a:p>
            <a:p>
              <a:pPr algn="ctr"/>
              <a:r>
                <a:rPr lang="vi" sz="1500" dirty="0"/>
                <a:t>BẢO TRÌ</a:t>
              </a:r>
            </a:p>
            <a:p>
              <a:pPr algn="ctr"/>
              <a:r>
                <a:rPr lang="vi" sz="1500" dirty="0"/>
                <a:t>Dịch vụ</a:t>
              </a:r>
              <a:endParaRPr lang="en-US" sz="1500" dirty="0">
                <a:effectLst/>
              </a:endParaRPr>
            </a:p>
          </p:txBody>
        </p:sp>
      </p:grpSp>
      <p:grpSp>
        <p:nvGrpSpPr>
          <p:cNvPr id="57" name="Google Shape;1680;p56">
            <a:extLst>
              <a:ext uri="{FF2B5EF4-FFF2-40B4-BE49-F238E27FC236}">
                <a16:creationId xmlns:a16="http://schemas.microsoft.com/office/drawing/2014/main" id="{58C3C720-5A24-74B3-E6D9-BD216F611155}"/>
              </a:ext>
            </a:extLst>
          </p:cNvPr>
          <p:cNvGrpSpPr/>
          <p:nvPr/>
        </p:nvGrpSpPr>
        <p:grpSpPr>
          <a:xfrm>
            <a:off x="200043" y="1486088"/>
            <a:ext cx="4507754" cy="874553"/>
            <a:chOff x="4409986" y="2467050"/>
            <a:chExt cx="749236" cy="168999"/>
          </a:xfrm>
        </p:grpSpPr>
        <p:sp>
          <p:nvSpPr>
            <p:cNvPr id="69" name="Google Shape;1681;p56">
              <a:extLst>
                <a:ext uri="{FF2B5EF4-FFF2-40B4-BE49-F238E27FC236}">
                  <a16:creationId xmlns:a16="http://schemas.microsoft.com/office/drawing/2014/main" id="{7C0916FF-9E12-08B9-63EA-A17CCA313E57}"/>
                </a:ext>
              </a:extLst>
            </p:cNvPr>
            <p:cNvSpPr/>
            <p:nvPr/>
          </p:nvSpPr>
          <p:spPr>
            <a:xfrm>
              <a:off x="4412001" y="2468674"/>
              <a:ext cx="140422" cy="115285"/>
            </a:xfrm>
            <a:custGeom>
              <a:avLst/>
              <a:gdLst>
                <a:gd name="connsiteX0" fmla="*/ 0 w 11551"/>
                <a:gd name="connsiteY0" fmla="*/ 0 h 9997"/>
                <a:gd name="connsiteX1" fmla="*/ 0 w 11551"/>
                <a:gd name="connsiteY1" fmla="*/ 9997 h 9997"/>
                <a:gd name="connsiteX2" fmla="*/ 7058 w 11551"/>
                <a:gd name="connsiteY2" fmla="*/ 9997 h 9997"/>
                <a:gd name="connsiteX3" fmla="*/ 11551 w 11551"/>
                <a:gd name="connsiteY3" fmla="*/ 4997 h 9997"/>
                <a:gd name="connsiteX4" fmla="*/ 7058 w 11551"/>
                <a:gd name="connsiteY4" fmla="*/ 0 h 9997"/>
                <a:gd name="connsiteX5" fmla="*/ 0 w 11551"/>
                <a:gd name="connsiteY5" fmla="*/ 0 h 9997"/>
                <a:gd name="connsiteX0" fmla="*/ 0 w 8577"/>
                <a:gd name="connsiteY0" fmla="*/ 0 h 10000"/>
                <a:gd name="connsiteX1" fmla="*/ 0 w 8577"/>
                <a:gd name="connsiteY1" fmla="*/ 10000 h 10000"/>
                <a:gd name="connsiteX2" fmla="*/ 6110 w 8577"/>
                <a:gd name="connsiteY2" fmla="*/ 10000 h 10000"/>
                <a:gd name="connsiteX3" fmla="*/ 8577 w 8577"/>
                <a:gd name="connsiteY3" fmla="*/ 4998 h 10000"/>
                <a:gd name="connsiteX4" fmla="*/ 6110 w 8577"/>
                <a:gd name="connsiteY4" fmla="*/ 0 h 10000"/>
                <a:gd name="connsiteX5" fmla="*/ 0 w 8577"/>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7124 w 15578"/>
                <a:gd name="connsiteY4" fmla="*/ 0 h 10000"/>
                <a:gd name="connsiteX5" fmla="*/ 0 w 15578"/>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8519 w 15578"/>
                <a:gd name="connsiteY4" fmla="*/ 0 h 10000"/>
                <a:gd name="connsiteX5" fmla="*/ 0 w 15578"/>
                <a:gd name="connsiteY5" fmla="*/ 0 h 10000"/>
                <a:gd name="connsiteX0" fmla="*/ 0 w 15578"/>
                <a:gd name="connsiteY0" fmla="*/ 0 h 10000"/>
                <a:gd name="connsiteX1" fmla="*/ 0 w 15578"/>
                <a:gd name="connsiteY1" fmla="*/ 10000 h 10000"/>
                <a:gd name="connsiteX2" fmla="*/ 8240 w 15578"/>
                <a:gd name="connsiteY2" fmla="*/ 10000 h 10000"/>
                <a:gd name="connsiteX3" fmla="*/ 15578 w 15578"/>
                <a:gd name="connsiteY3" fmla="*/ 5095 h 10000"/>
                <a:gd name="connsiteX4" fmla="*/ 8519 w 15578"/>
                <a:gd name="connsiteY4" fmla="*/ 0 h 10000"/>
                <a:gd name="connsiteX5" fmla="*/ 0 w 1557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10000" extrusionOk="0">
                  <a:moveTo>
                    <a:pt x="0" y="0"/>
                  </a:moveTo>
                  <a:lnTo>
                    <a:pt x="0" y="10000"/>
                  </a:lnTo>
                  <a:lnTo>
                    <a:pt x="8240" y="10000"/>
                  </a:lnTo>
                  <a:lnTo>
                    <a:pt x="15578" y="5095"/>
                  </a:lnTo>
                  <a:lnTo>
                    <a:pt x="8519" y="0"/>
                  </a:lnTo>
                  <a:lnTo>
                    <a:pt x="0" y="0"/>
                  </a:lnTo>
                  <a:close/>
                </a:path>
              </a:pathLst>
            </a:custGeom>
            <a:solidFill>
              <a:srgbClr val="465667"/>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r>
                <a:rPr lang="vi" sz="1100" dirty="0">
                  <a:solidFill>
                    <a:schemeClr val="bg1"/>
                  </a:solidFill>
                </a:rPr>
                <a:t>Khám phá</a:t>
              </a:r>
            </a:p>
          </p:txBody>
        </p:sp>
        <p:sp>
          <p:nvSpPr>
            <p:cNvPr id="70" name="Google Shape;1682;p56">
              <a:extLst>
                <a:ext uri="{FF2B5EF4-FFF2-40B4-BE49-F238E27FC236}">
                  <a16:creationId xmlns:a16="http://schemas.microsoft.com/office/drawing/2014/main" id="{EE564521-3804-160D-C7FC-6FD8A98004FF}"/>
                </a:ext>
              </a:extLst>
            </p:cNvPr>
            <p:cNvSpPr/>
            <p:nvPr/>
          </p:nvSpPr>
          <p:spPr>
            <a:xfrm>
              <a:off x="4409986" y="2467050"/>
              <a:ext cx="749236" cy="168999"/>
            </a:xfrm>
            <a:custGeom>
              <a:avLst/>
              <a:gdLst>
                <a:gd name="connsiteX0" fmla="*/ 0 w 10104"/>
                <a:gd name="connsiteY0" fmla="*/ 0 h 9997"/>
                <a:gd name="connsiteX1" fmla="*/ 1174 w 10104"/>
                <a:gd name="connsiteY1" fmla="*/ 4997 h 9997"/>
                <a:gd name="connsiteX2" fmla="*/ 105 w 10104"/>
                <a:gd name="connsiteY2" fmla="*/ 9997 h 9997"/>
                <a:gd name="connsiteX3" fmla="*/ 10104 w 10104"/>
                <a:gd name="connsiteY3" fmla="*/ 9997 h 9997"/>
                <a:gd name="connsiteX4" fmla="*/ 10104 w 10104"/>
                <a:gd name="connsiteY4" fmla="*/ 0 h 9997"/>
                <a:gd name="connsiteX5" fmla="*/ 0 w 10104"/>
                <a:gd name="connsiteY5" fmla="*/ 0 h 9997"/>
                <a:gd name="connsiteX0" fmla="*/ 0 w 10000"/>
                <a:gd name="connsiteY0" fmla="*/ 0 h 10000"/>
                <a:gd name="connsiteX1" fmla="*/ 933 w 10000"/>
                <a:gd name="connsiteY1" fmla="*/ 3739 h 10000"/>
                <a:gd name="connsiteX2" fmla="*/ 104 w 10000"/>
                <a:gd name="connsiteY2" fmla="*/ 10000 h 10000"/>
                <a:gd name="connsiteX3" fmla="*/ 10000 w 10000"/>
                <a:gd name="connsiteY3" fmla="*/ 10000 h 10000"/>
                <a:gd name="connsiteX4" fmla="*/ 10000 w 10000"/>
                <a:gd name="connsiteY4" fmla="*/ 0 h 10000"/>
                <a:gd name="connsiteX5" fmla="*/ 0 w 10000"/>
                <a:gd name="connsiteY5" fmla="*/ 0 h 10000"/>
                <a:gd name="connsiteX0" fmla="*/ 1187 w 11187"/>
                <a:gd name="connsiteY0" fmla="*/ 0 h 10000"/>
                <a:gd name="connsiteX1" fmla="*/ 0 w 11187"/>
                <a:gd name="connsiteY1" fmla="*/ 4708 h 10000"/>
                <a:gd name="connsiteX2" fmla="*/ 1291 w 11187"/>
                <a:gd name="connsiteY2" fmla="*/ 10000 h 10000"/>
                <a:gd name="connsiteX3" fmla="*/ 11187 w 11187"/>
                <a:gd name="connsiteY3" fmla="*/ 10000 h 10000"/>
                <a:gd name="connsiteX4" fmla="*/ 11187 w 11187"/>
                <a:gd name="connsiteY4" fmla="*/ 0 h 10000"/>
                <a:gd name="connsiteX5" fmla="*/ 1187 w 11187"/>
                <a:gd name="connsiteY5" fmla="*/ 0 h 10000"/>
                <a:gd name="connsiteX0" fmla="*/ 23 w 11187"/>
                <a:gd name="connsiteY0" fmla="*/ 0 h 10097"/>
                <a:gd name="connsiteX1" fmla="*/ 0 w 11187"/>
                <a:gd name="connsiteY1" fmla="*/ 4805 h 10097"/>
                <a:gd name="connsiteX2" fmla="*/ 1291 w 11187"/>
                <a:gd name="connsiteY2" fmla="*/ 10097 h 10097"/>
                <a:gd name="connsiteX3" fmla="*/ 11187 w 11187"/>
                <a:gd name="connsiteY3" fmla="*/ 10097 h 10097"/>
                <a:gd name="connsiteX4" fmla="*/ 11187 w 11187"/>
                <a:gd name="connsiteY4" fmla="*/ 97 h 10097"/>
                <a:gd name="connsiteX5" fmla="*/ 23 w 11187"/>
                <a:gd name="connsiteY5" fmla="*/ 0 h 10097"/>
                <a:gd name="connsiteX0" fmla="*/ 1 w 11165"/>
                <a:gd name="connsiteY0" fmla="*/ 0 h 10097"/>
                <a:gd name="connsiteX1" fmla="*/ 40 w 11165"/>
                <a:gd name="connsiteY1" fmla="*/ 4805 h 10097"/>
                <a:gd name="connsiteX2" fmla="*/ 1269 w 11165"/>
                <a:gd name="connsiteY2" fmla="*/ 10097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2 w 11165"/>
                <a:gd name="connsiteY2" fmla="*/ 9903 h 10097"/>
                <a:gd name="connsiteX3" fmla="*/ 11165 w 11165"/>
                <a:gd name="connsiteY3" fmla="*/ 10097 h 10097"/>
                <a:gd name="connsiteX4" fmla="*/ 11165 w 11165"/>
                <a:gd name="connsiteY4" fmla="*/ 97 h 10097"/>
                <a:gd name="connsiteX5" fmla="*/ 1 w 11165"/>
                <a:gd name="connsiteY5" fmla="*/ 0 h 10097"/>
                <a:gd name="connsiteX0" fmla="*/ 3 w 11167"/>
                <a:gd name="connsiteY0" fmla="*/ 0 h 10097"/>
                <a:gd name="connsiteX1" fmla="*/ 0 w 11167"/>
                <a:gd name="connsiteY1" fmla="*/ 4708 h 10097"/>
                <a:gd name="connsiteX2" fmla="*/ 4 w 11167"/>
                <a:gd name="connsiteY2" fmla="*/ 9903 h 10097"/>
                <a:gd name="connsiteX3" fmla="*/ 11167 w 11167"/>
                <a:gd name="connsiteY3" fmla="*/ 10097 h 10097"/>
                <a:gd name="connsiteX4" fmla="*/ 11167 w 11167"/>
                <a:gd name="connsiteY4" fmla="*/ 97 h 10097"/>
                <a:gd name="connsiteX5" fmla="*/ 3 w 11167"/>
                <a:gd name="connsiteY5"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7" h="10097" extrusionOk="0">
                  <a:moveTo>
                    <a:pt x="3" y="0"/>
                  </a:moveTo>
                  <a:cubicBezTo>
                    <a:pt x="-5" y="1602"/>
                    <a:pt x="8" y="3106"/>
                    <a:pt x="0" y="4708"/>
                  </a:cubicBezTo>
                  <a:cubicBezTo>
                    <a:pt x="8" y="6440"/>
                    <a:pt x="-4" y="8171"/>
                    <a:pt x="4" y="9903"/>
                  </a:cubicBezTo>
                  <a:lnTo>
                    <a:pt x="11167" y="10097"/>
                  </a:lnTo>
                  <a:lnTo>
                    <a:pt x="11167" y="97"/>
                  </a:lnTo>
                  <a:lnTo>
                    <a:pt x="3"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3" name="Google Shape;1680;p56">
            <a:extLst>
              <a:ext uri="{FF2B5EF4-FFF2-40B4-BE49-F238E27FC236}">
                <a16:creationId xmlns:a16="http://schemas.microsoft.com/office/drawing/2014/main" id="{03282EF2-AEBE-E936-5001-BA4FC0A3B950}"/>
              </a:ext>
            </a:extLst>
          </p:cNvPr>
          <p:cNvGrpSpPr/>
          <p:nvPr/>
        </p:nvGrpSpPr>
        <p:grpSpPr>
          <a:xfrm>
            <a:off x="201884" y="2445245"/>
            <a:ext cx="4507754" cy="874553"/>
            <a:chOff x="4409986" y="2467050"/>
            <a:chExt cx="749236" cy="168999"/>
          </a:xfrm>
        </p:grpSpPr>
        <p:sp>
          <p:nvSpPr>
            <p:cNvPr id="94" name="Google Shape;1681;p56">
              <a:extLst>
                <a:ext uri="{FF2B5EF4-FFF2-40B4-BE49-F238E27FC236}">
                  <a16:creationId xmlns:a16="http://schemas.microsoft.com/office/drawing/2014/main" id="{D2BE4B5B-803C-B7B3-EDE2-507A91456708}"/>
                </a:ext>
              </a:extLst>
            </p:cNvPr>
            <p:cNvSpPr/>
            <p:nvPr/>
          </p:nvSpPr>
          <p:spPr>
            <a:xfrm>
              <a:off x="4412001" y="2468674"/>
              <a:ext cx="140422" cy="115285"/>
            </a:xfrm>
            <a:custGeom>
              <a:avLst/>
              <a:gdLst>
                <a:gd name="connsiteX0" fmla="*/ 0 w 11551"/>
                <a:gd name="connsiteY0" fmla="*/ 0 h 9997"/>
                <a:gd name="connsiteX1" fmla="*/ 0 w 11551"/>
                <a:gd name="connsiteY1" fmla="*/ 9997 h 9997"/>
                <a:gd name="connsiteX2" fmla="*/ 7058 w 11551"/>
                <a:gd name="connsiteY2" fmla="*/ 9997 h 9997"/>
                <a:gd name="connsiteX3" fmla="*/ 11551 w 11551"/>
                <a:gd name="connsiteY3" fmla="*/ 4997 h 9997"/>
                <a:gd name="connsiteX4" fmla="*/ 7058 w 11551"/>
                <a:gd name="connsiteY4" fmla="*/ 0 h 9997"/>
                <a:gd name="connsiteX5" fmla="*/ 0 w 11551"/>
                <a:gd name="connsiteY5" fmla="*/ 0 h 9997"/>
                <a:gd name="connsiteX0" fmla="*/ 0 w 8577"/>
                <a:gd name="connsiteY0" fmla="*/ 0 h 10000"/>
                <a:gd name="connsiteX1" fmla="*/ 0 w 8577"/>
                <a:gd name="connsiteY1" fmla="*/ 10000 h 10000"/>
                <a:gd name="connsiteX2" fmla="*/ 6110 w 8577"/>
                <a:gd name="connsiteY2" fmla="*/ 10000 h 10000"/>
                <a:gd name="connsiteX3" fmla="*/ 8577 w 8577"/>
                <a:gd name="connsiteY3" fmla="*/ 4998 h 10000"/>
                <a:gd name="connsiteX4" fmla="*/ 6110 w 8577"/>
                <a:gd name="connsiteY4" fmla="*/ 0 h 10000"/>
                <a:gd name="connsiteX5" fmla="*/ 0 w 8577"/>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7124 w 15578"/>
                <a:gd name="connsiteY4" fmla="*/ 0 h 10000"/>
                <a:gd name="connsiteX5" fmla="*/ 0 w 15578"/>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8519 w 15578"/>
                <a:gd name="connsiteY4" fmla="*/ 0 h 10000"/>
                <a:gd name="connsiteX5" fmla="*/ 0 w 15578"/>
                <a:gd name="connsiteY5" fmla="*/ 0 h 10000"/>
                <a:gd name="connsiteX0" fmla="*/ 0 w 15578"/>
                <a:gd name="connsiteY0" fmla="*/ 0 h 10000"/>
                <a:gd name="connsiteX1" fmla="*/ 0 w 15578"/>
                <a:gd name="connsiteY1" fmla="*/ 10000 h 10000"/>
                <a:gd name="connsiteX2" fmla="*/ 8240 w 15578"/>
                <a:gd name="connsiteY2" fmla="*/ 10000 h 10000"/>
                <a:gd name="connsiteX3" fmla="*/ 15578 w 15578"/>
                <a:gd name="connsiteY3" fmla="*/ 5095 h 10000"/>
                <a:gd name="connsiteX4" fmla="*/ 8519 w 15578"/>
                <a:gd name="connsiteY4" fmla="*/ 0 h 10000"/>
                <a:gd name="connsiteX5" fmla="*/ 0 w 1557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10000" extrusionOk="0">
                  <a:moveTo>
                    <a:pt x="0" y="0"/>
                  </a:moveTo>
                  <a:lnTo>
                    <a:pt x="0" y="10000"/>
                  </a:lnTo>
                  <a:lnTo>
                    <a:pt x="8240" y="10000"/>
                  </a:lnTo>
                  <a:lnTo>
                    <a:pt x="15578" y="5095"/>
                  </a:lnTo>
                  <a:lnTo>
                    <a:pt x="8519" y="0"/>
                  </a:lnTo>
                  <a:lnTo>
                    <a:pt x="0" y="0"/>
                  </a:lnTo>
                  <a:close/>
                </a:path>
              </a:pathLst>
            </a:custGeom>
            <a:solidFill>
              <a:srgbClr val="3B8FB9"/>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r>
                <a:rPr lang="vi" sz="1100" dirty="0">
                  <a:solidFill>
                    <a:schemeClr val="bg1"/>
                  </a:solidFill>
                </a:rPr>
                <a:t>Tiếp cận</a:t>
              </a:r>
            </a:p>
          </p:txBody>
        </p:sp>
        <p:sp>
          <p:nvSpPr>
            <p:cNvPr id="95" name="Google Shape;1682;p56">
              <a:extLst>
                <a:ext uri="{FF2B5EF4-FFF2-40B4-BE49-F238E27FC236}">
                  <a16:creationId xmlns:a16="http://schemas.microsoft.com/office/drawing/2014/main" id="{4F595C4D-D14D-0E10-0067-23D560498CCE}"/>
                </a:ext>
              </a:extLst>
            </p:cNvPr>
            <p:cNvSpPr/>
            <p:nvPr/>
          </p:nvSpPr>
          <p:spPr>
            <a:xfrm>
              <a:off x="4409986" y="2467050"/>
              <a:ext cx="749236" cy="168999"/>
            </a:xfrm>
            <a:custGeom>
              <a:avLst/>
              <a:gdLst>
                <a:gd name="connsiteX0" fmla="*/ 0 w 10104"/>
                <a:gd name="connsiteY0" fmla="*/ 0 h 9997"/>
                <a:gd name="connsiteX1" fmla="*/ 1174 w 10104"/>
                <a:gd name="connsiteY1" fmla="*/ 4997 h 9997"/>
                <a:gd name="connsiteX2" fmla="*/ 105 w 10104"/>
                <a:gd name="connsiteY2" fmla="*/ 9997 h 9997"/>
                <a:gd name="connsiteX3" fmla="*/ 10104 w 10104"/>
                <a:gd name="connsiteY3" fmla="*/ 9997 h 9997"/>
                <a:gd name="connsiteX4" fmla="*/ 10104 w 10104"/>
                <a:gd name="connsiteY4" fmla="*/ 0 h 9997"/>
                <a:gd name="connsiteX5" fmla="*/ 0 w 10104"/>
                <a:gd name="connsiteY5" fmla="*/ 0 h 9997"/>
                <a:gd name="connsiteX0" fmla="*/ 0 w 10000"/>
                <a:gd name="connsiteY0" fmla="*/ 0 h 10000"/>
                <a:gd name="connsiteX1" fmla="*/ 933 w 10000"/>
                <a:gd name="connsiteY1" fmla="*/ 3739 h 10000"/>
                <a:gd name="connsiteX2" fmla="*/ 104 w 10000"/>
                <a:gd name="connsiteY2" fmla="*/ 10000 h 10000"/>
                <a:gd name="connsiteX3" fmla="*/ 10000 w 10000"/>
                <a:gd name="connsiteY3" fmla="*/ 10000 h 10000"/>
                <a:gd name="connsiteX4" fmla="*/ 10000 w 10000"/>
                <a:gd name="connsiteY4" fmla="*/ 0 h 10000"/>
                <a:gd name="connsiteX5" fmla="*/ 0 w 10000"/>
                <a:gd name="connsiteY5" fmla="*/ 0 h 10000"/>
                <a:gd name="connsiteX0" fmla="*/ 1187 w 11187"/>
                <a:gd name="connsiteY0" fmla="*/ 0 h 10000"/>
                <a:gd name="connsiteX1" fmla="*/ 0 w 11187"/>
                <a:gd name="connsiteY1" fmla="*/ 4708 h 10000"/>
                <a:gd name="connsiteX2" fmla="*/ 1291 w 11187"/>
                <a:gd name="connsiteY2" fmla="*/ 10000 h 10000"/>
                <a:gd name="connsiteX3" fmla="*/ 11187 w 11187"/>
                <a:gd name="connsiteY3" fmla="*/ 10000 h 10000"/>
                <a:gd name="connsiteX4" fmla="*/ 11187 w 11187"/>
                <a:gd name="connsiteY4" fmla="*/ 0 h 10000"/>
                <a:gd name="connsiteX5" fmla="*/ 1187 w 11187"/>
                <a:gd name="connsiteY5" fmla="*/ 0 h 10000"/>
                <a:gd name="connsiteX0" fmla="*/ 23 w 11187"/>
                <a:gd name="connsiteY0" fmla="*/ 0 h 10097"/>
                <a:gd name="connsiteX1" fmla="*/ 0 w 11187"/>
                <a:gd name="connsiteY1" fmla="*/ 4805 h 10097"/>
                <a:gd name="connsiteX2" fmla="*/ 1291 w 11187"/>
                <a:gd name="connsiteY2" fmla="*/ 10097 h 10097"/>
                <a:gd name="connsiteX3" fmla="*/ 11187 w 11187"/>
                <a:gd name="connsiteY3" fmla="*/ 10097 h 10097"/>
                <a:gd name="connsiteX4" fmla="*/ 11187 w 11187"/>
                <a:gd name="connsiteY4" fmla="*/ 97 h 10097"/>
                <a:gd name="connsiteX5" fmla="*/ 23 w 11187"/>
                <a:gd name="connsiteY5" fmla="*/ 0 h 10097"/>
                <a:gd name="connsiteX0" fmla="*/ 1 w 11165"/>
                <a:gd name="connsiteY0" fmla="*/ 0 h 10097"/>
                <a:gd name="connsiteX1" fmla="*/ 40 w 11165"/>
                <a:gd name="connsiteY1" fmla="*/ 4805 h 10097"/>
                <a:gd name="connsiteX2" fmla="*/ 1269 w 11165"/>
                <a:gd name="connsiteY2" fmla="*/ 10097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2 w 11165"/>
                <a:gd name="connsiteY2" fmla="*/ 9903 h 10097"/>
                <a:gd name="connsiteX3" fmla="*/ 11165 w 11165"/>
                <a:gd name="connsiteY3" fmla="*/ 10097 h 10097"/>
                <a:gd name="connsiteX4" fmla="*/ 11165 w 11165"/>
                <a:gd name="connsiteY4" fmla="*/ 97 h 10097"/>
                <a:gd name="connsiteX5" fmla="*/ 1 w 11165"/>
                <a:gd name="connsiteY5" fmla="*/ 0 h 10097"/>
                <a:gd name="connsiteX0" fmla="*/ 3 w 11167"/>
                <a:gd name="connsiteY0" fmla="*/ 0 h 10097"/>
                <a:gd name="connsiteX1" fmla="*/ 0 w 11167"/>
                <a:gd name="connsiteY1" fmla="*/ 4708 h 10097"/>
                <a:gd name="connsiteX2" fmla="*/ 4 w 11167"/>
                <a:gd name="connsiteY2" fmla="*/ 9903 h 10097"/>
                <a:gd name="connsiteX3" fmla="*/ 11167 w 11167"/>
                <a:gd name="connsiteY3" fmla="*/ 10097 h 10097"/>
                <a:gd name="connsiteX4" fmla="*/ 11167 w 11167"/>
                <a:gd name="connsiteY4" fmla="*/ 97 h 10097"/>
                <a:gd name="connsiteX5" fmla="*/ 3 w 11167"/>
                <a:gd name="connsiteY5"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7" h="10097" extrusionOk="0">
                  <a:moveTo>
                    <a:pt x="3" y="0"/>
                  </a:moveTo>
                  <a:cubicBezTo>
                    <a:pt x="-5" y="1602"/>
                    <a:pt x="8" y="3106"/>
                    <a:pt x="0" y="4708"/>
                  </a:cubicBezTo>
                  <a:cubicBezTo>
                    <a:pt x="8" y="6440"/>
                    <a:pt x="-4" y="8171"/>
                    <a:pt x="4" y="9903"/>
                  </a:cubicBezTo>
                  <a:lnTo>
                    <a:pt x="11167" y="10097"/>
                  </a:lnTo>
                  <a:lnTo>
                    <a:pt x="11167" y="97"/>
                  </a:lnTo>
                  <a:lnTo>
                    <a:pt x="3"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6" name="Google Shape;1680;p56">
            <a:extLst>
              <a:ext uri="{FF2B5EF4-FFF2-40B4-BE49-F238E27FC236}">
                <a16:creationId xmlns:a16="http://schemas.microsoft.com/office/drawing/2014/main" id="{B49C16E8-9292-9C00-5A84-B8066CC33F9B}"/>
              </a:ext>
            </a:extLst>
          </p:cNvPr>
          <p:cNvGrpSpPr/>
          <p:nvPr/>
        </p:nvGrpSpPr>
        <p:grpSpPr>
          <a:xfrm>
            <a:off x="198939" y="3409276"/>
            <a:ext cx="4507754" cy="874553"/>
            <a:chOff x="4409986" y="2467050"/>
            <a:chExt cx="749236" cy="168999"/>
          </a:xfrm>
        </p:grpSpPr>
        <p:sp>
          <p:nvSpPr>
            <p:cNvPr id="97" name="Google Shape;1681;p56">
              <a:extLst>
                <a:ext uri="{FF2B5EF4-FFF2-40B4-BE49-F238E27FC236}">
                  <a16:creationId xmlns:a16="http://schemas.microsoft.com/office/drawing/2014/main" id="{8C05596B-240F-0ABB-5701-D29E13DDAB0D}"/>
                </a:ext>
              </a:extLst>
            </p:cNvPr>
            <p:cNvSpPr/>
            <p:nvPr/>
          </p:nvSpPr>
          <p:spPr>
            <a:xfrm>
              <a:off x="4412001" y="2468674"/>
              <a:ext cx="140422" cy="115285"/>
            </a:xfrm>
            <a:custGeom>
              <a:avLst/>
              <a:gdLst>
                <a:gd name="connsiteX0" fmla="*/ 0 w 11551"/>
                <a:gd name="connsiteY0" fmla="*/ 0 h 9997"/>
                <a:gd name="connsiteX1" fmla="*/ 0 w 11551"/>
                <a:gd name="connsiteY1" fmla="*/ 9997 h 9997"/>
                <a:gd name="connsiteX2" fmla="*/ 7058 w 11551"/>
                <a:gd name="connsiteY2" fmla="*/ 9997 h 9997"/>
                <a:gd name="connsiteX3" fmla="*/ 11551 w 11551"/>
                <a:gd name="connsiteY3" fmla="*/ 4997 h 9997"/>
                <a:gd name="connsiteX4" fmla="*/ 7058 w 11551"/>
                <a:gd name="connsiteY4" fmla="*/ 0 h 9997"/>
                <a:gd name="connsiteX5" fmla="*/ 0 w 11551"/>
                <a:gd name="connsiteY5" fmla="*/ 0 h 9997"/>
                <a:gd name="connsiteX0" fmla="*/ 0 w 8577"/>
                <a:gd name="connsiteY0" fmla="*/ 0 h 10000"/>
                <a:gd name="connsiteX1" fmla="*/ 0 w 8577"/>
                <a:gd name="connsiteY1" fmla="*/ 10000 h 10000"/>
                <a:gd name="connsiteX2" fmla="*/ 6110 w 8577"/>
                <a:gd name="connsiteY2" fmla="*/ 10000 h 10000"/>
                <a:gd name="connsiteX3" fmla="*/ 8577 w 8577"/>
                <a:gd name="connsiteY3" fmla="*/ 4998 h 10000"/>
                <a:gd name="connsiteX4" fmla="*/ 6110 w 8577"/>
                <a:gd name="connsiteY4" fmla="*/ 0 h 10000"/>
                <a:gd name="connsiteX5" fmla="*/ 0 w 8577"/>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7124 w 15578"/>
                <a:gd name="connsiteY4" fmla="*/ 0 h 10000"/>
                <a:gd name="connsiteX5" fmla="*/ 0 w 15578"/>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8519 w 15578"/>
                <a:gd name="connsiteY4" fmla="*/ 0 h 10000"/>
                <a:gd name="connsiteX5" fmla="*/ 0 w 15578"/>
                <a:gd name="connsiteY5" fmla="*/ 0 h 10000"/>
                <a:gd name="connsiteX0" fmla="*/ 0 w 15578"/>
                <a:gd name="connsiteY0" fmla="*/ 0 h 10000"/>
                <a:gd name="connsiteX1" fmla="*/ 0 w 15578"/>
                <a:gd name="connsiteY1" fmla="*/ 10000 h 10000"/>
                <a:gd name="connsiteX2" fmla="*/ 8240 w 15578"/>
                <a:gd name="connsiteY2" fmla="*/ 10000 h 10000"/>
                <a:gd name="connsiteX3" fmla="*/ 15578 w 15578"/>
                <a:gd name="connsiteY3" fmla="*/ 5095 h 10000"/>
                <a:gd name="connsiteX4" fmla="*/ 8519 w 15578"/>
                <a:gd name="connsiteY4" fmla="*/ 0 h 10000"/>
                <a:gd name="connsiteX5" fmla="*/ 0 w 1557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10000" extrusionOk="0">
                  <a:moveTo>
                    <a:pt x="0" y="0"/>
                  </a:moveTo>
                  <a:lnTo>
                    <a:pt x="0" y="10000"/>
                  </a:lnTo>
                  <a:lnTo>
                    <a:pt x="8240" y="10000"/>
                  </a:lnTo>
                  <a:lnTo>
                    <a:pt x="15578" y="5095"/>
                  </a:lnTo>
                  <a:lnTo>
                    <a:pt x="8519" y="0"/>
                  </a:lnTo>
                  <a:lnTo>
                    <a:pt x="0" y="0"/>
                  </a:lnTo>
                  <a:close/>
                </a:path>
              </a:pathLst>
            </a:custGeom>
            <a:solidFill>
              <a:srgbClr val="82CCD8"/>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r>
                <a:rPr lang="vi" sz="1100" dirty="0">
                  <a:solidFill>
                    <a:schemeClr val="bg1"/>
                  </a:solidFill>
                </a:rPr>
                <a:t>Tạo nên</a:t>
              </a:r>
            </a:p>
          </p:txBody>
        </p:sp>
        <p:sp>
          <p:nvSpPr>
            <p:cNvPr id="98" name="Google Shape;1682;p56">
              <a:extLst>
                <a:ext uri="{FF2B5EF4-FFF2-40B4-BE49-F238E27FC236}">
                  <a16:creationId xmlns:a16="http://schemas.microsoft.com/office/drawing/2014/main" id="{ED8A02C4-72F7-BB4D-B5BC-A4781A6E8AB6}"/>
                </a:ext>
              </a:extLst>
            </p:cNvPr>
            <p:cNvSpPr/>
            <p:nvPr/>
          </p:nvSpPr>
          <p:spPr>
            <a:xfrm>
              <a:off x="4409986" y="2467050"/>
              <a:ext cx="749236" cy="168999"/>
            </a:xfrm>
            <a:custGeom>
              <a:avLst/>
              <a:gdLst>
                <a:gd name="connsiteX0" fmla="*/ 0 w 10104"/>
                <a:gd name="connsiteY0" fmla="*/ 0 h 9997"/>
                <a:gd name="connsiteX1" fmla="*/ 1174 w 10104"/>
                <a:gd name="connsiteY1" fmla="*/ 4997 h 9997"/>
                <a:gd name="connsiteX2" fmla="*/ 105 w 10104"/>
                <a:gd name="connsiteY2" fmla="*/ 9997 h 9997"/>
                <a:gd name="connsiteX3" fmla="*/ 10104 w 10104"/>
                <a:gd name="connsiteY3" fmla="*/ 9997 h 9997"/>
                <a:gd name="connsiteX4" fmla="*/ 10104 w 10104"/>
                <a:gd name="connsiteY4" fmla="*/ 0 h 9997"/>
                <a:gd name="connsiteX5" fmla="*/ 0 w 10104"/>
                <a:gd name="connsiteY5" fmla="*/ 0 h 9997"/>
                <a:gd name="connsiteX0" fmla="*/ 0 w 10000"/>
                <a:gd name="connsiteY0" fmla="*/ 0 h 10000"/>
                <a:gd name="connsiteX1" fmla="*/ 933 w 10000"/>
                <a:gd name="connsiteY1" fmla="*/ 3739 h 10000"/>
                <a:gd name="connsiteX2" fmla="*/ 104 w 10000"/>
                <a:gd name="connsiteY2" fmla="*/ 10000 h 10000"/>
                <a:gd name="connsiteX3" fmla="*/ 10000 w 10000"/>
                <a:gd name="connsiteY3" fmla="*/ 10000 h 10000"/>
                <a:gd name="connsiteX4" fmla="*/ 10000 w 10000"/>
                <a:gd name="connsiteY4" fmla="*/ 0 h 10000"/>
                <a:gd name="connsiteX5" fmla="*/ 0 w 10000"/>
                <a:gd name="connsiteY5" fmla="*/ 0 h 10000"/>
                <a:gd name="connsiteX0" fmla="*/ 1187 w 11187"/>
                <a:gd name="connsiteY0" fmla="*/ 0 h 10000"/>
                <a:gd name="connsiteX1" fmla="*/ 0 w 11187"/>
                <a:gd name="connsiteY1" fmla="*/ 4708 h 10000"/>
                <a:gd name="connsiteX2" fmla="*/ 1291 w 11187"/>
                <a:gd name="connsiteY2" fmla="*/ 10000 h 10000"/>
                <a:gd name="connsiteX3" fmla="*/ 11187 w 11187"/>
                <a:gd name="connsiteY3" fmla="*/ 10000 h 10000"/>
                <a:gd name="connsiteX4" fmla="*/ 11187 w 11187"/>
                <a:gd name="connsiteY4" fmla="*/ 0 h 10000"/>
                <a:gd name="connsiteX5" fmla="*/ 1187 w 11187"/>
                <a:gd name="connsiteY5" fmla="*/ 0 h 10000"/>
                <a:gd name="connsiteX0" fmla="*/ 23 w 11187"/>
                <a:gd name="connsiteY0" fmla="*/ 0 h 10097"/>
                <a:gd name="connsiteX1" fmla="*/ 0 w 11187"/>
                <a:gd name="connsiteY1" fmla="*/ 4805 h 10097"/>
                <a:gd name="connsiteX2" fmla="*/ 1291 w 11187"/>
                <a:gd name="connsiteY2" fmla="*/ 10097 h 10097"/>
                <a:gd name="connsiteX3" fmla="*/ 11187 w 11187"/>
                <a:gd name="connsiteY3" fmla="*/ 10097 h 10097"/>
                <a:gd name="connsiteX4" fmla="*/ 11187 w 11187"/>
                <a:gd name="connsiteY4" fmla="*/ 97 h 10097"/>
                <a:gd name="connsiteX5" fmla="*/ 23 w 11187"/>
                <a:gd name="connsiteY5" fmla="*/ 0 h 10097"/>
                <a:gd name="connsiteX0" fmla="*/ 1 w 11165"/>
                <a:gd name="connsiteY0" fmla="*/ 0 h 10097"/>
                <a:gd name="connsiteX1" fmla="*/ 40 w 11165"/>
                <a:gd name="connsiteY1" fmla="*/ 4805 h 10097"/>
                <a:gd name="connsiteX2" fmla="*/ 1269 w 11165"/>
                <a:gd name="connsiteY2" fmla="*/ 10097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2 w 11165"/>
                <a:gd name="connsiteY2" fmla="*/ 9903 h 10097"/>
                <a:gd name="connsiteX3" fmla="*/ 11165 w 11165"/>
                <a:gd name="connsiteY3" fmla="*/ 10097 h 10097"/>
                <a:gd name="connsiteX4" fmla="*/ 11165 w 11165"/>
                <a:gd name="connsiteY4" fmla="*/ 97 h 10097"/>
                <a:gd name="connsiteX5" fmla="*/ 1 w 11165"/>
                <a:gd name="connsiteY5" fmla="*/ 0 h 10097"/>
                <a:gd name="connsiteX0" fmla="*/ 3 w 11167"/>
                <a:gd name="connsiteY0" fmla="*/ 0 h 10097"/>
                <a:gd name="connsiteX1" fmla="*/ 0 w 11167"/>
                <a:gd name="connsiteY1" fmla="*/ 4708 h 10097"/>
                <a:gd name="connsiteX2" fmla="*/ 4 w 11167"/>
                <a:gd name="connsiteY2" fmla="*/ 9903 h 10097"/>
                <a:gd name="connsiteX3" fmla="*/ 11167 w 11167"/>
                <a:gd name="connsiteY3" fmla="*/ 10097 h 10097"/>
                <a:gd name="connsiteX4" fmla="*/ 11167 w 11167"/>
                <a:gd name="connsiteY4" fmla="*/ 97 h 10097"/>
                <a:gd name="connsiteX5" fmla="*/ 3 w 11167"/>
                <a:gd name="connsiteY5"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7" h="10097" extrusionOk="0">
                  <a:moveTo>
                    <a:pt x="3" y="0"/>
                  </a:moveTo>
                  <a:cubicBezTo>
                    <a:pt x="-5" y="1602"/>
                    <a:pt x="8" y="3106"/>
                    <a:pt x="0" y="4708"/>
                  </a:cubicBezTo>
                  <a:cubicBezTo>
                    <a:pt x="8" y="6440"/>
                    <a:pt x="-4" y="8171"/>
                    <a:pt x="4" y="9903"/>
                  </a:cubicBezTo>
                  <a:lnTo>
                    <a:pt x="11167" y="10097"/>
                  </a:lnTo>
                  <a:lnTo>
                    <a:pt x="11167" y="97"/>
                  </a:lnTo>
                  <a:lnTo>
                    <a:pt x="3"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9" name="Google Shape;1680;p56">
            <a:extLst>
              <a:ext uri="{FF2B5EF4-FFF2-40B4-BE49-F238E27FC236}">
                <a16:creationId xmlns:a16="http://schemas.microsoft.com/office/drawing/2014/main" id="{90C64190-33D0-E9AA-D90E-F4FAF87283BE}"/>
              </a:ext>
            </a:extLst>
          </p:cNvPr>
          <p:cNvGrpSpPr/>
          <p:nvPr/>
        </p:nvGrpSpPr>
        <p:grpSpPr>
          <a:xfrm>
            <a:off x="197536" y="4374168"/>
            <a:ext cx="4507754" cy="874553"/>
            <a:chOff x="4409986" y="2467050"/>
            <a:chExt cx="749236" cy="168999"/>
          </a:xfrm>
        </p:grpSpPr>
        <p:sp>
          <p:nvSpPr>
            <p:cNvPr id="100" name="Google Shape;1681;p56">
              <a:extLst>
                <a:ext uri="{FF2B5EF4-FFF2-40B4-BE49-F238E27FC236}">
                  <a16:creationId xmlns:a16="http://schemas.microsoft.com/office/drawing/2014/main" id="{0B6F1E3D-AB38-8144-7807-3E4BACB11544}"/>
                </a:ext>
              </a:extLst>
            </p:cNvPr>
            <p:cNvSpPr/>
            <p:nvPr/>
          </p:nvSpPr>
          <p:spPr>
            <a:xfrm>
              <a:off x="4412001" y="2468674"/>
              <a:ext cx="140422" cy="115285"/>
            </a:xfrm>
            <a:custGeom>
              <a:avLst/>
              <a:gdLst>
                <a:gd name="connsiteX0" fmla="*/ 0 w 11551"/>
                <a:gd name="connsiteY0" fmla="*/ 0 h 9997"/>
                <a:gd name="connsiteX1" fmla="*/ 0 w 11551"/>
                <a:gd name="connsiteY1" fmla="*/ 9997 h 9997"/>
                <a:gd name="connsiteX2" fmla="*/ 7058 w 11551"/>
                <a:gd name="connsiteY2" fmla="*/ 9997 h 9997"/>
                <a:gd name="connsiteX3" fmla="*/ 11551 w 11551"/>
                <a:gd name="connsiteY3" fmla="*/ 4997 h 9997"/>
                <a:gd name="connsiteX4" fmla="*/ 7058 w 11551"/>
                <a:gd name="connsiteY4" fmla="*/ 0 h 9997"/>
                <a:gd name="connsiteX5" fmla="*/ 0 w 11551"/>
                <a:gd name="connsiteY5" fmla="*/ 0 h 9997"/>
                <a:gd name="connsiteX0" fmla="*/ 0 w 8577"/>
                <a:gd name="connsiteY0" fmla="*/ 0 h 10000"/>
                <a:gd name="connsiteX1" fmla="*/ 0 w 8577"/>
                <a:gd name="connsiteY1" fmla="*/ 10000 h 10000"/>
                <a:gd name="connsiteX2" fmla="*/ 6110 w 8577"/>
                <a:gd name="connsiteY2" fmla="*/ 10000 h 10000"/>
                <a:gd name="connsiteX3" fmla="*/ 8577 w 8577"/>
                <a:gd name="connsiteY3" fmla="*/ 4998 h 10000"/>
                <a:gd name="connsiteX4" fmla="*/ 6110 w 8577"/>
                <a:gd name="connsiteY4" fmla="*/ 0 h 10000"/>
                <a:gd name="connsiteX5" fmla="*/ 0 w 8577"/>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7124 w 15578"/>
                <a:gd name="connsiteY4" fmla="*/ 0 h 10000"/>
                <a:gd name="connsiteX5" fmla="*/ 0 w 15578"/>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8519 w 15578"/>
                <a:gd name="connsiteY4" fmla="*/ 0 h 10000"/>
                <a:gd name="connsiteX5" fmla="*/ 0 w 15578"/>
                <a:gd name="connsiteY5" fmla="*/ 0 h 10000"/>
                <a:gd name="connsiteX0" fmla="*/ 0 w 15578"/>
                <a:gd name="connsiteY0" fmla="*/ 0 h 10000"/>
                <a:gd name="connsiteX1" fmla="*/ 0 w 15578"/>
                <a:gd name="connsiteY1" fmla="*/ 10000 h 10000"/>
                <a:gd name="connsiteX2" fmla="*/ 8240 w 15578"/>
                <a:gd name="connsiteY2" fmla="*/ 10000 h 10000"/>
                <a:gd name="connsiteX3" fmla="*/ 15578 w 15578"/>
                <a:gd name="connsiteY3" fmla="*/ 5095 h 10000"/>
                <a:gd name="connsiteX4" fmla="*/ 8519 w 15578"/>
                <a:gd name="connsiteY4" fmla="*/ 0 h 10000"/>
                <a:gd name="connsiteX5" fmla="*/ 0 w 1557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10000" extrusionOk="0">
                  <a:moveTo>
                    <a:pt x="0" y="0"/>
                  </a:moveTo>
                  <a:lnTo>
                    <a:pt x="0" y="10000"/>
                  </a:lnTo>
                  <a:lnTo>
                    <a:pt x="8240" y="10000"/>
                  </a:lnTo>
                  <a:lnTo>
                    <a:pt x="15578" y="5095"/>
                  </a:lnTo>
                  <a:lnTo>
                    <a:pt x="8519" y="0"/>
                  </a:lnTo>
                  <a:lnTo>
                    <a:pt x="0" y="0"/>
                  </a:lnTo>
                  <a:close/>
                </a:path>
              </a:pathLst>
            </a:custGeom>
            <a:solidFill>
              <a:srgbClr val="89CE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r>
                <a:rPr lang="vi" sz="1100" dirty="0">
                  <a:solidFill>
                    <a:schemeClr val="bg1"/>
                  </a:solidFill>
                </a:rPr>
                <a:t>Theo dõi</a:t>
              </a:r>
            </a:p>
          </p:txBody>
        </p:sp>
        <p:sp>
          <p:nvSpPr>
            <p:cNvPr id="107" name="Google Shape;1682;p56">
              <a:extLst>
                <a:ext uri="{FF2B5EF4-FFF2-40B4-BE49-F238E27FC236}">
                  <a16:creationId xmlns:a16="http://schemas.microsoft.com/office/drawing/2014/main" id="{B92130AF-0CA2-5B68-313F-A700CDB6DEB3}"/>
                </a:ext>
              </a:extLst>
            </p:cNvPr>
            <p:cNvSpPr/>
            <p:nvPr/>
          </p:nvSpPr>
          <p:spPr>
            <a:xfrm>
              <a:off x="4409986" y="2467050"/>
              <a:ext cx="749236" cy="168999"/>
            </a:xfrm>
            <a:custGeom>
              <a:avLst/>
              <a:gdLst>
                <a:gd name="connsiteX0" fmla="*/ 0 w 10104"/>
                <a:gd name="connsiteY0" fmla="*/ 0 h 9997"/>
                <a:gd name="connsiteX1" fmla="*/ 1174 w 10104"/>
                <a:gd name="connsiteY1" fmla="*/ 4997 h 9997"/>
                <a:gd name="connsiteX2" fmla="*/ 105 w 10104"/>
                <a:gd name="connsiteY2" fmla="*/ 9997 h 9997"/>
                <a:gd name="connsiteX3" fmla="*/ 10104 w 10104"/>
                <a:gd name="connsiteY3" fmla="*/ 9997 h 9997"/>
                <a:gd name="connsiteX4" fmla="*/ 10104 w 10104"/>
                <a:gd name="connsiteY4" fmla="*/ 0 h 9997"/>
                <a:gd name="connsiteX5" fmla="*/ 0 w 10104"/>
                <a:gd name="connsiteY5" fmla="*/ 0 h 9997"/>
                <a:gd name="connsiteX0" fmla="*/ 0 w 10000"/>
                <a:gd name="connsiteY0" fmla="*/ 0 h 10000"/>
                <a:gd name="connsiteX1" fmla="*/ 933 w 10000"/>
                <a:gd name="connsiteY1" fmla="*/ 3739 h 10000"/>
                <a:gd name="connsiteX2" fmla="*/ 104 w 10000"/>
                <a:gd name="connsiteY2" fmla="*/ 10000 h 10000"/>
                <a:gd name="connsiteX3" fmla="*/ 10000 w 10000"/>
                <a:gd name="connsiteY3" fmla="*/ 10000 h 10000"/>
                <a:gd name="connsiteX4" fmla="*/ 10000 w 10000"/>
                <a:gd name="connsiteY4" fmla="*/ 0 h 10000"/>
                <a:gd name="connsiteX5" fmla="*/ 0 w 10000"/>
                <a:gd name="connsiteY5" fmla="*/ 0 h 10000"/>
                <a:gd name="connsiteX0" fmla="*/ 1187 w 11187"/>
                <a:gd name="connsiteY0" fmla="*/ 0 h 10000"/>
                <a:gd name="connsiteX1" fmla="*/ 0 w 11187"/>
                <a:gd name="connsiteY1" fmla="*/ 4708 h 10000"/>
                <a:gd name="connsiteX2" fmla="*/ 1291 w 11187"/>
                <a:gd name="connsiteY2" fmla="*/ 10000 h 10000"/>
                <a:gd name="connsiteX3" fmla="*/ 11187 w 11187"/>
                <a:gd name="connsiteY3" fmla="*/ 10000 h 10000"/>
                <a:gd name="connsiteX4" fmla="*/ 11187 w 11187"/>
                <a:gd name="connsiteY4" fmla="*/ 0 h 10000"/>
                <a:gd name="connsiteX5" fmla="*/ 1187 w 11187"/>
                <a:gd name="connsiteY5" fmla="*/ 0 h 10000"/>
                <a:gd name="connsiteX0" fmla="*/ 23 w 11187"/>
                <a:gd name="connsiteY0" fmla="*/ 0 h 10097"/>
                <a:gd name="connsiteX1" fmla="*/ 0 w 11187"/>
                <a:gd name="connsiteY1" fmla="*/ 4805 h 10097"/>
                <a:gd name="connsiteX2" fmla="*/ 1291 w 11187"/>
                <a:gd name="connsiteY2" fmla="*/ 10097 h 10097"/>
                <a:gd name="connsiteX3" fmla="*/ 11187 w 11187"/>
                <a:gd name="connsiteY3" fmla="*/ 10097 h 10097"/>
                <a:gd name="connsiteX4" fmla="*/ 11187 w 11187"/>
                <a:gd name="connsiteY4" fmla="*/ 97 h 10097"/>
                <a:gd name="connsiteX5" fmla="*/ 23 w 11187"/>
                <a:gd name="connsiteY5" fmla="*/ 0 h 10097"/>
                <a:gd name="connsiteX0" fmla="*/ 1 w 11165"/>
                <a:gd name="connsiteY0" fmla="*/ 0 h 10097"/>
                <a:gd name="connsiteX1" fmla="*/ 40 w 11165"/>
                <a:gd name="connsiteY1" fmla="*/ 4805 h 10097"/>
                <a:gd name="connsiteX2" fmla="*/ 1269 w 11165"/>
                <a:gd name="connsiteY2" fmla="*/ 10097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2 w 11165"/>
                <a:gd name="connsiteY2" fmla="*/ 9903 h 10097"/>
                <a:gd name="connsiteX3" fmla="*/ 11165 w 11165"/>
                <a:gd name="connsiteY3" fmla="*/ 10097 h 10097"/>
                <a:gd name="connsiteX4" fmla="*/ 11165 w 11165"/>
                <a:gd name="connsiteY4" fmla="*/ 97 h 10097"/>
                <a:gd name="connsiteX5" fmla="*/ 1 w 11165"/>
                <a:gd name="connsiteY5" fmla="*/ 0 h 10097"/>
                <a:gd name="connsiteX0" fmla="*/ 3 w 11167"/>
                <a:gd name="connsiteY0" fmla="*/ 0 h 10097"/>
                <a:gd name="connsiteX1" fmla="*/ 0 w 11167"/>
                <a:gd name="connsiteY1" fmla="*/ 4708 h 10097"/>
                <a:gd name="connsiteX2" fmla="*/ 4 w 11167"/>
                <a:gd name="connsiteY2" fmla="*/ 9903 h 10097"/>
                <a:gd name="connsiteX3" fmla="*/ 11167 w 11167"/>
                <a:gd name="connsiteY3" fmla="*/ 10097 h 10097"/>
                <a:gd name="connsiteX4" fmla="*/ 11167 w 11167"/>
                <a:gd name="connsiteY4" fmla="*/ 97 h 10097"/>
                <a:gd name="connsiteX5" fmla="*/ 3 w 11167"/>
                <a:gd name="connsiteY5"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7" h="10097" extrusionOk="0">
                  <a:moveTo>
                    <a:pt x="3" y="0"/>
                  </a:moveTo>
                  <a:cubicBezTo>
                    <a:pt x="-5" y="1602"/>
                    <a:pt x="8" y="3106"/>
                    <a:pt x="0" y="4708"/>
                  </a:cubicBezTo>
                  <a:cubicBezTo>
                    <a:pt x="8" y="6440"/>
                    <a:pt x="-4" y="8171"/>
                    <a:pt x="4" y="9903"/>
                  </a:cubicBezTo>
                  <a:lnTo>
                    <a:pt x="11167" y="10097"/>
                  </a:lnTo>
                  <a:lnTo>
                    <a:pt x="11167" y="97"/>
                  </a:lnTo>
                  <a:lnTo>
                    <a:pt x="3"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8" name="Google Shape;1680;p56">
            <a:extLst>
              <a:ext uri="{FF2B5EF4-FFF2-40B4-BE49-F238E27FC236}">
                <a16:creationId xmlns:a16="http://schemas.microsoft.com/office/drawing/2014/main" id="{73625A16-4A09-684E-C2B6-825F5399D988}"/>
              </a:ext>
            </a:extLst>
          </p:cNvPr>
          <p:cNvGrpSpPr/>
          <p:nvPr/>
        </p:nvGrpSpPr>
        <p:grpSpPr>
          <a:xfrm>
            <a:off x="209659" y="5338199"/>
            <a:ext cx="4507754" cy="874553"/>
            <a:chOff x="4409986" y="2467050"/>
            <a:chExt cx="749236" cy="168999"/>
          </a:xfrm>
        </p:grpSpPr>
        <p:sp>
          <p:nvSpPr>
            <p:cNvPr id="109" name="Google Shape;1681;p56">
              <a:extLst>
                <a:ext uri="{FF2B5EF4-FFF2-40B4-BE49-F238E27FC236}">
                  <a16:creationId xmlns:a16="http://schemas.microsoft.com/office/drawing/2014/main" id="{42CB3BC8-6D81-3252-B395-A420DBE6587B}"/>
                </a:ext>
              </a:extLst>
            </p:cNvPr>
            <p:cNvSpPr/>
            <p:nvPr/>
          </p:nvSpPr>
          <p:spPr>
            <a:xfrm>
              <a:off x="4412001" y="2468674"/>
              <a:ext cx="140422" cy="115285"/>
            </a:xfrm>
            <a:custGeom>
              <a:avLst/>
              <a:gdLst>
                <a:gd name="connsiteX0" fmla="*/ 0 w 11551"/>
                <a:gd name="connsiteY0" fmla="*/ 0 h 9997"/>
                <a:gd name="connsiteX1" fmla="*/ 0 w 11551"/>
                <a:gd name="connsiteY1" fmla="*/ 9997 h 9997"/>
                <a:gd name="connsiteX2" fmla="*/ 7058 w 11551"/>
                <a:gd name="connsiteY2" fmla="*/ 9997 h 9997"/>
                <a:gd name="connsiteX3" fmla="*/ 11551 w 11551"/>
                <a:gd name="connsiteY3" fmla="*/ 4997 h 9997"/>
                <a:gd name="connsiteX4" fmla="*/ 7058 w 11551"/>
                <a:gd name="connsiteY4" fmla="*/ 0 h 9997"/>
                <a:gd name="connsiteX5" fmla="*/ 0 w 11551"/>
                <a:gd name="connsiteY5" fmla="*/ 0 h 9997"/>
                <a:gd name="connsiteX0" fmla="*/ 0 w 8577"/>
                <a:gd name="connsiteY0" fmla="*/ 0 h 10000"/>
                <a:gd name="connsiteX1" fmla="*/ 0 w 8577"/>
                <a:gd name="connsiteY1" fmla="*/ 10000 h 10000"/>
                <a:gd name="connsiteX2" fmla="*/ 6110 w 8577"/>
                <a:gd name="connsiteY2" fmla="*/ 10000 h 10000"/>
                <a:gd name="connsiteX3" fmla="*/ 8577 w 8577"/>
                <a:gd name="connsiteY3" fmla="*/ 4998 h 10000"/>
                <a:gd name="connsiteX4" fmla="*/ 6110 w 8577"/>
                <a:gd name="connsiteY4" fmla="*/ 0 h 10000"/>
                <a:gd name="connsiteX5" fmla="*/ 0 w 8577"/>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7124 w 15578"/>
                <a:gd name="connsiteY4" fmla="*/ 0 h 10000"/>
                <a:gd name="connsiteX5" fmla="*/ 0 w 15578"/>
                <a:gd name="connsiteY5" fmla="*/ 0 h 10000"/>
                <a:gd name="connsiteX0" fmla="*/ 0 w 15578"/>
                <a:gd name="connsiteY0" fmla="*/ 0 h 10000"/>
                <a:gd name="connsiteX1" fmla="*/ 0 w 15578"/>
                <a:gd name="connsiteY1" fmla="*/ 10000 h 10000"/>
                <a:gd name="connsiteX2" fmla="*/ 7124 w 15578"/>
                <a:gd name="connsiteY2" fmla="*/ 10000 h 10000"/>
                <a:gd name="connsiteX3" fmla="*/ 15578 w 15578"/>
                <a:gd name="connsiteY3" fmla="*/ 5095 h 10000"/>
                <a:gd name="connsiteX4" fmla="*/ 8519 w 15578"/>
                <a:gd name="connsiteY4" fmla="*/ 0 h 10000"/>
                <a:gd name="connsiteX5" fmla="*/ 0 w 15578"/>
                <a:gd name="connsiteY5" fmla="*/ 0 h 10000"/>
                <a:gd name="connsiteX0" fmla="*/ 0 w 15578"/>
                <a:gd name="connsiteY0" fmla="*/ 0 h 10000"/>
                <a:gd name="connsiteX1" fmla="*/ 0 w 15578"/>
                <a:gd name="connsiteY1" fmla="*/ 10000 h 10000"/>
                <a:gd name="connsiteX2" fmla="*/ 8240 w 15578"/>
                <a:gd name="connsiteY2" fmla="*/ 10000 h 10000"/>
                <a:gd name="connsiteX3" fmla="*/ 15578 w 15578"/>
                <a:gd name="connsiteY3" fmla="*/ 5095 h 10000"/>
                <a:gd name="connsiteX4" fmla="*/ 8519 w 15578"/>
                <a:gd name="connsiteY4" fmla="*/ 0 h 10000"/>
                <a:gd name="connsiteX5" fmla="*/ 0 w 15578"/>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78" h="10000" extrusionOk="0">
                  <a:moveTo>
                    <a:pt x="0" y="0"/>
                  </a:moveTo>
                  <a:lnTo>
                    <a:pt x="0" y="10000"/>
                  </a:lnTo>
                  <a:lnTo>
                    <a:pt x="8240" y="10000"/>
                  </a:lnTo>
                  <a:lnTo>
                    <a:pt x="15578" y="5095"/>
                  </a:lnTo>
                  <a:lnTo>
                    <a:pt x="8519" y="0"/>
                  </a:lnTo>
                  <a:lnTo>
                    <a:pt x="0" y="0"/>
                  </a:lnTo>
                  <a:close/>
                </a:path>
              </a:pathLst>
            </a:custGeom>
            <a:solidFill>
              <a:srgbClr val="ECCE00"/>
            </a:solid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r>
                <a:rPr lang="vi" sz="1100" dirty="0">
                  <a:solidFill>
                    <a:schemeClr val="bg1"/>
                  </a:solidFill>
                </a:rPr>
                <a:t>Công nghệ</a:t>
              </a:r>
            </a:p>
          </p:txBody>
        </p:sp>
        <p:sp>
          <p:nvSpPr>
            <p:cNvPr id="110" name="Google Shape;1682;p56">
              <a:extLst>
                <a:ext uri="{FF2B5EF4-FFF2-40B4-BE49-F238E27FC236}">
                  <a16:creationId xmlns:a16="http://schemas.microsoft.com/office/drawing/2014/main" id="{044C03CF-2CA3-DAF8-9885-A6534C725412}"/>
                </a:ext>
              </a:extLst>
            </p:cNvPr>
            <p:cNvSpPr/>
            <p:nvPr/>
          </p:nvSpPr>
          <p:spPr>
            <a:xfrm>
              <a:off x="4409986" y="2467050"/>
              <a:ext cx="749236" cy="168999"/>
            </a:xfrm>
            <a:custGeom>
              <a:avLst/>
              <a:gdLst>
                <a:gd name="connsiteX0" fmla="*/ 0 w 10104"/>
                <a:gd name="connsiteY0" fmla="*/ 0 h 9997"/>
                <a:gd name="connsiteX1" fmla="*/ 1174 w 10104"/>
                <a:gd name="connsiteY1" fmla="*/ 4997 h 9997"/>
                <a:gd name="connsiteX2" fmla="*/ 105 w 10104"/>
                <a:gd name="connsiteY2" fmla="*/ 9997 h 9997"/>
                <a:gd name="connsiteX3" fmla="*/ 10104 w 10104"/>
                <a:gd name="connsiteY3" fmla="*/ 9997 h 9997"/>
                <a:gd name="connsiteX4" fmla="*/ 10104 w 10104"/>
                <a:gd name="connsiteY4" fmla="*/ 0 h 9997"/>
                <a:gd name="connsiteX5" fmla="*/ 0 w 10104"/>
                <a:gd name="connsiteY5" fmla="*/ 0 h 9997"/>
                <a:gd name="connsiteX0" fmla="*/ 0 w 10000"/>
                <a:gd name="connsiteY0" fmla="*/ 0 h 10000"/>
                <a:gd name="connsiteX1" fmla="*/ 933 w 10000"/>
                <a:gd name="connsiteY1" fmla="*/ 3739 h 10000"/>
                <a:gd name="connsiteX2" fmla="*/ 104 w 10000"/>
                <a:gd name="connsiteY2" fmla="*/ 10000 h 10000"/>
                <a:gd name="connsiteX3" fmla="*/ 10000 w 10000"/>
                <a:gd name="connsiteY3" fmla="*/ 10000 h 10000"/>
                <a:gd name="connsiteX4" fmla="*/ 10000 w 10000"/>
                <a:gd name="connsiteY4" fmla="*/ 0 h 10000"/>
                <a:gd name="connsiteX5" fmla="*/ 0 w 10000"/>
                <a:gd name="connsiteY5" fmla="*/ 0 h 10000"/>
                <a:gd name="connsiteX0" fmla="*/ 1187 w 11187"/>
                <a:gd name="connsiteY0" fmla="*/ 0 h 10000"/>
                <a:gd name="connsiteX1" fmla="*/ 0 w 11187"/>
                <a:gd name="connsiteY1" fmla="*/ 4708 h 10000"/>
                <a:gd name="connsiteX2" fmla="*/ 1291 w 11187"/>
                <a:gd name="connsiteY2" fmla="*/ 10000 h 10000"/>
                <a:gd name="connsiteX3" fmla="*/ 11187 w 11187"/>
                <a:gd name="connsiteY3" fmla="*/ 10000 h 10000"/>
                <a:gd name="connsiteX4" fmla="*/ 11187 w 11187"/>
                <a:gd name="connsiteY4" fmla="*/ 0 h 10000"/>
                <a:gd name="connsiteX5" fmla="*/ 1187 w 11187"/>
                <a:gd name="connsiteY5" fmla="*/ 0 h 10000"/>
                <a:gd name="connsiteX0" fmla="*/ 23 w 11187"/>
                <a:gd name="connsiteY0" fmla="*/ 0 h 10097"/>
                <a:gd name="connsiteX1" fmla="*/ 0 w 11187"/>
                <a:gd name="connsiteY1" fmla="*/ 4805 h 10097"/>
                <a:gd name="connsiteX2" fmla="*/ 1291 w 11187"/>
                <a:gd name="connsiteY2" fmla="*/ 10097 h 10097"/>
                <a:gd name="connsiteX3" fmla="*/ 11187 w 11187"/>
                <a:gd name="connsiteY3" fmla="*/ 10097 h 10097"/>
                <a:gd name="connsiteX4" fmla="*/ 11187 w 11187"/>
                <a:gd name="connsiteY4" fmla="*/ 97 h 10097"/>
                <a:gd name="connsiteX5" fmla="*/ 23 w 11187"/>
                <a:gd name="connsiteY5" fmla="*/ 0 h 10097"/>
                <a:gd name="connsiteX0" fmla="*/ 1 w 11165"/>
                <a:gd name="connsiteY0" fmla="*/ 0 h 10097"/>
                <a:gd name="connsiteX1" fmla="*/ 40 w 11165"/>
                <a:gd name="connsiteY1" fmla="*/ 4805 h 10097"/>
                <a:gd name="connsiteX2" fmla="*/ 1269 w 11165"/>
                <a:gd name="connsiteY2" fmla="*/ 10097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40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64 w 11165"/>
                <a:gd name="connsiteY2" fmla="*/ 10000 h 10097"/>
                <a:gd name="connsiteX3" fmla="*/ 11165 w 11165"/>
                <a:gd name="connsiteY3" fmla="*/ 10097 h 10097"/>
                <a:gd name="connsiteX4" fmla="*/ 11165 w 11165"/>
                <a:gd name="connsiteY4" fmla="*/ 97 h 10097"/>
                <a:gd name="connsiteX5" fmla="*/ 1 w 11165"/>
                <a:gd name="connsiteY5" fmla="*/ 0 h 10097"/>
                <a:gd name="connsiteX0" fmla="*/ 1 w 11165"/>
                <a:gd name="connsiteY0" fmla="*/ 0 h 10097"/>
                <a:gd name="connsiteX1" fmla="*/ 19 w 11165"/>
                <a:gd name="connsiteY1" fmla="*/ 4805 h 10097"/>
                <a:gd name="connsiteX2" fmla="*/ 2 w 11165"/>
                <a:gd name="connsiteY2" fmla="*/ 9903 h 10097"/>
                <a:gd name="connsiteX3" fmla="*/ 11165 w 11165"/>
                <a:gd name="connsiteY3" fmla="*/ 10097 h 10097"/>
                <a:gd name="connsiteX4" fmla="*/ 11165 w 11165"/>
                <a:gd name="connsiteY4" fmla="*/ 97 h 10097"/>
                <a:gd name="connsiteX5" fmla="*/ 1 w 11165"/>
                <a:gd name="connsiteY5" fmla="*/ 0 h 10097"/>
                <a:gd name="connsiteX0" fmla="*/ 3 w 11167"/>
                <a:gd name="connsiteY0" fmla="*/ 0 h 10097"/>
                <a:gd name="connsiteX1" fmla="*/ 0 w 11167"/>
                <a:gd name="connsiteY1" fmla="*/ 4708 h 10097"/>
                <a:gd name="connsiteX2" fmla="*/ 4 w 11167"/>
                <a:gd name="connsiteY2" fmla="*/ 9903 h 10097"/>
                <a:gd name="connsiteX3" fmla="*/ 11167 w 11167"/>
                <a:gd name="connsiteY3" fmla="*/ 10097 h 10097"/>
                <a:gd name="connsiteX4" fmla="*/ 11167 w 11167"/>
                <a:gd name="connsiteY4" fmla="*/ 97 h 10097"/>
                <a:gd name="connsiteX5" fmla="*/ 3 w 11167"/>
                <a:gd name="connsiteY5" fmla="*/ 0 h 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7" h="10097" extrusionOk="0">
                  <a:moveTo>
                    <a:pt x="3" y="0"/>
                  </a:moveTo>
                  <a:cubicBezTo>
                    <a:pt x="-5" y="1602"/>
                    <a:pt x="8" y="3106"/>
                    <a:pt x="0" y="4708"/>
                  </a:cubicBezTo>
                  <a:cubicBezTo>
                    <a:pt x="8" y="6440"/>
                    <a:pt x="-4" y="8171"/>
                    <a:pt x="4" y="9903"/>
                  </a:cubicBezTo>
                  <a:lnTo>
                    <a:pt x="11167" y="10097"/>
                  </a:lnTo>
                  <a:lnTo>
                    <a:pt x="11167" y="97"/>
                  </a:lnTo>
                  <a:lnTo>
                    <a:pt x="3" y="0"/>
                  </a:lnTo>
                  <a:close/>
                </a:path>
              </a:pathLst>
            </a:cu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55685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2C2B4-7A30-C9D2-52AC-6861B865FC50}"/>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pic>
        <p:nvPicPr>
          <p:cNvPr id="8" name="Picture 7">
            <a:extLst>
              <a:ext uri="{FF2B5EF4-FFF2-40B4-BE49-F238E27FC236}">
                <a16:creationId xmlns:a16="http://schemas.microsoft.com/office/drawing/2014/main" id="{2009ADC2-1224-0943-B71F-F4EA0454A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22" y="1858221"/>
            <a:ext cx="1575825" cy="1575825"/>
          </a:xfrm>
          <a:prstGeom prst="rect">
            <a:avLst/>
          </a:prstGeom>
        </p:spPr>
      </p:pic>
      <p:pic>
        <p:nvPicPr>
          <p:cNvPr id="16" name="Picture 15">
            <a:extLst>
              <a:ext uri="{FF2B5EF4-FFF2-40B4-BE49-F238E27FC236}">
                <a16:creationId xmlns:a16="http://schemas.microsoft.com/office/drawing/2014/main" id="{0830855C-A1B3-DF4E-0842-071302D43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27" y="1284318"/>
            <a:ext cx="438403" cy="438403"/>
          </a:xfrm>
          <a:prstGeom prst="rect">
            <a:avLst/>
          </a:prstGeom>
        </p:spPr>
      </p:pic>
      <p:pic>
        <p:nvPicPr>
          <p:cNvPr id="18" name="Picture 17">
            <a:extLst>
              <a:ext uri="{FF2B5EF4-FFF2-40B4-BE49-F238E27FC236}">
                <a16:creationId xmlns:a16="http://schemas.microsoft.com/office/drawing/2014/main" id="{D23DD765-E23F-4683-F6C3-7AA66946D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030" y="1150973"/>
            <a:ext cx="438403" cy="438403"/>
          </a:xfrm>
          <a:prstGeom prst="rect">
            <a:avLst/>
          </a:prstGeom>
        </p:spPr>
      </p:pic>
      <p:pic>
        <p:nvPicPr>
          <p:cNvPr id="20" name="Picture 19">
            <a:extLst>
              <a:ext uri="{FF2B5EF4-FFF2-40B4-BE49-F238E27FC236}">
                <a16:creationId xmlns:a16="http://schemas.microsoft.com/office/drawing/2014/main" id="{37ADE314-24CD-7BBB-15C8-791A73C56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312" y="1587581"/>
            <a:ext cx="438403" cy="438403"/>
          </a:xfrm>
          <a:prstGeom prst="rect">
            <a:avLst/>
          </a:prstGeom>
        </p:spPr>
      </p:pic>
      <p:sp>
        <p:nvSpPr>
          <p:cNvPr id="34" name="Google Shape;1695;p56" descr="Timeline background shape">
            <a:extLst>
              <a:ext uri="{FF2B5EF4-FFF2-40B4-BE49-F238E27FC236}">
                <a16:creationId xmlns:a16="http://schemas.microsoft.com/office/drawing/2014/main" id="{D3FDFFA3-10AB-E153-C296-98ECFA417BB9}"/>
              </a:ext>
            </a:extLst>
          </p:cNvPr>
          <p:cNvSpPr/>
          <p:nvPr/>
        </p:nvSpPr>
        <p:spPr>
          <a:xfrm>
            <a:off x="3232781" y="2622023"/>
            <a:ext cx="1925641" cy="609524"/>
          </a:xfrm>
          <a:prstGeom prst="roundRect">
            <a:avLst>
              <a:gd name="adj" fmla="val 10957"/>
            </a:avLst>
          </a:prstGeom>
          <a:solidFill>
            <a:srgbClr val="82CCD8"/>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Quản lý và giám sát ứng dụng</a:t>
            </a:r>
          </a:p>
        </p:txBody>
      </p:sp>
      <p:sp>
        <p:nvSpPr>
          <p:cNvPr id="56" name="Google Shape;1695;p56" descr="Timeline background shape">
            <a:extLst>
              <a:ext uri="{FF2B5EF4-FFF2-40B4-BE49-F238E27FC236}">
                <a16:creationId xmlns:a16="http://schemas.microsoft.com/office/drawing/2014/main" id="{BBBDE9BF-AD5A-985B-10F4-448384AB2676}"/>
              </a:ext>
            </a:extLst>
          </p:cNvPr>
          <p:cNvSpPr/>
          <p:nvPr/>
        </p:nvSpPr>
        <p:spPr>
          <a:xfrm>
            <a:off x="2934878" y="1757986"/>
            <a:ext cx="1925641" cy="609524"/>
          </a:xfrm>
          <a:prstGeom prst="roundRect">
            <a:avLst>
              <a:gd name="adj" fmla="val 10957"/>
            </a:avLst>
          </a:prstGeom>
          <a:solidFill>
            <a:srgbClr val="89CE0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solidFill>
                  <a:schemeClr val="bg1"/>
                </a:solidFill>
              </a:rPr>
              <a:t>Application Service Desk</a:t>
            </a:r>
          </a:p>
        </p:txBody>
      </p:sp>
      <p:sp>
        <p:nvSpPr>
          <p:cNvPr id="59" name="Google Shape;1695;p56" descr="Timeline background shape">
            <a:extLst>
              <a:ext uri="{FF2B5EF4-FFF2-40B4-BE49-F238E27FC236}">
                <a16:creationId xmlns:a16="http://schemas.microsoft.com/office/drawing/2014/main" id="{9F8EFCE6-4C1A-B7BE-B52D-7CDC34BF2323}"/>
              </a:ext>
            </a:extLst>
          </p:cNvPr>
          <p:cNvSpPr/>
          <p:nvPr/>
        </p:nvSpPr>
        <p:spPr>
          <a:xfrm>
            <a:off x="4663993" y="840005"/>
            <a:ext cx="1925641" cy="609525"/>
          </a:xfrm>
          <a:prstGeom prst="roundRect">
            <a:avLst>
              <a:gd name="adj" fmla="val 10957"/>
            </a:avLst>
          </a:prstGeom>
          <a:solidFill>
            <a:srgbClr val="ECCE0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Giải quyết vấn đề ứng dụng</a:t>
            </a:r>
          </a:p>
        </p:txBody>
      </p:sp>
      <p:sp>
        <p:nvSpPr>
          <p:cNvPr id="60" name="Google Shape;1695;p56" descr="Timeline background shape">
            <a:extLst>
              <a:ext uri="{FF2B5EF4-FFF2-40B4-BE49-F238E27FC236}">
                <a16:creationId xmlns:a16="http://schemas.microsoft.com/office/drawing/2014/main" id="{F94D3EF3-4B35-4277-EBA6-DD711E8730E2}"/>
              </a:ext>
            </a:extLst>
          </p:cNvPr>
          <p:cNvSpPr/>
          <p:nvPr/>
        </p:nvSpPr>
        <p:spPr>
          <a:xfrm>
            <a:off x="5315484" y="2631862"/>
            <a:ext cx="2743932" cy="607191"/>
          </a:xfrm>
          <a:prstGeom prst="roundRect">
            <a:avLst>
              <a:gd name="adj" fmla="val 10957"/>
            </a:avLst>
          </a:prstGeom>
          <a:solidFill>
            <a:srgbClr val="3B8FB9"/>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Cải tiến nhỏ/Yêu cầu thay đổi</a:t>
            </a:r>
          </a:p>
        </p:txBody>
      </p:sp>
      <p:sp>
        <p:nvSpPr>
          <p:cNvPr id="61" name="Google Shape;1695;p56" descr="Timeline background shape">
            <a:extLst>
              <a:ext uri="{FF2B5EF4-FFF2-40B4-BE49-F238E27FC236}">
                <a16:creationId xmlns:a16="http://schemas.microsoft.com/office/drawing/2014/main" id="{54B280D7-280E-0BDD-79C7-94A995016DC6}"/>
              </a:ext>
            </a:extLst>
          </p:cNvPr>
          <p:cNvSpPr/>
          <p:nvPr/>
        </p:nvSpPr>
        <p:spPr>
          <a:xfrm>
            <a:off x="3108817" y="3378360"/>
            <a:ext cx="5035994" cy="334331"/>
          </a:xfrm>
          <a:prstGeom prst="roundRect">
            <a:avLst>
              <a:gd name="adj" fmla="val 10957"/>
            </a:avLst>
          </a:prstGeom>
          <a:solidFill>
            <a:srgbClr val="465667"/>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Lưu trữ ứng dụng</a:t>
            </a:r>
          </a:p>
        </p:txBody>
      </p:sp>
      <p:sp>
        <p:nvSpPr>
          <p:cNvPr id="62" name="Google Shape;1695;p56" descr="Timeline background shape">
            <a:extLst>
              <a:ext uri="{FF2B5EF4-FFF2-40B4-BE49-F238E27FC236}">
                <a16:creationId xmlns:a16="http://schemas.microsoft.com/office/drawing/2014/main" id="{D895BAE2-6DED-0ACA-7737-25E7AC8441EC}"/>
              </a:ext>
            </a:extLst>
          </p:cNvPr>
          <p:cNvSpPr/>
          <p:nvPr/>
        </p:nvSpPr>
        <p:spPr>
          <a:xfrm>
            <a:off x="8804483" y="889287"/>
            <a:ext cx="1453831" cy="881421"/>
          </a:xfrm>
          <a:prstGeom prst="roundRect">
            <a:avLst>
              <a:gd name="adj" fmla="val 10957"/>
            </a:avLst>
          </a:prstGeom>
          <a:solidFill>
            <a:srgbClr val="EAF2FF"/>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Các nhà cung cấp</a:t>
            </a:r>
          </a:p>
        </p:txBody>
      </p:sp>
      <p:sp>
        <p:nvSpPr>
          <p:cNvPr id="63" name="Google Shape;1695;p56" descr="Timeline background shape">
            <a:extLst>
              <a:ext uri="{FF2B5EF4-FFF2-40B4-BE49-F238E27FC236}">
                <a16:creationId xmlns:a16="http://schemas.microsoft.com/office/drawing/2014/main" id="{076417C7-87E9-5D26-A377-6518EA91D4A1}"/>
              </a:ext>
            </a:extLst>
          </p:cNvPr>
          <p:cNvSpPr/>
          <p:nvPr/>
        </p:nvSpPr>
        <p:spPr>
          <a:xfrm>
            <a:off x="8805395" y="1858902"/>
            <a:ext cx="1453831" cy="881421"/>
          </a:xfrm>
          <a:prstGeom prst="roundRect">
            <a:avLst>
              <a:gd name="adj" fmla="val 10957"/>
            </a:avLst>
          </a:prstGeom>
          <a:solidFill>
            <a:srgbClr val="B4CEFF"/>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algn="ctr"/>
            <a:r>
              <a:rPr lang="vi" sz="1400" dirty="0"/>
              <a:t>Ứng dụng tùy chỉnh</a:t>
            </a:r>
          </a:p>
        </p:txBody>
      </p:sp>
      <p:sp>
        <p:nvSpPr>
          <p:cNvPr id="64" name="Google Shape;1695;p56" descr="Timeline background shape">
            <a:extLst>
              <a:ext uri="{FF2B5EF4-FFF2-40B4-BE49-F238E27FC236}">
                <a16:creationId xmlns:a16="http://schemas.microsoft.com/office/drawing/2014/main" id="{3F41ADD7-8FEE-E590-54B5-7C342DB7842F}"/>
              </a:ext>
            </a:extLst>
          </p:cNvPr>
          <p:cNvSpPr/>
          <p:nvPr/>
        </p:nvSpPr>
        <p:spPr>
          <a:xfrm>
            <a:off x="10362218" y="1848547"/>
            <a:ext cx="1453831" cy="881421"/>
          </a:xfrm>
          <a:prstGeom prst="roundRect">
            <a:avLst>
              <a:gd name="adj" fmla="val 10957"/>
            </a:avLst>
          </a:prstGeom>
          <a:solidFill>
            <a:srgbClr val="9CBFFF"/>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algn="ctr"/>
            <a:r>
              <a:rPr lang="vi" sz="1400" dirty="0"/>
              <a:t>Trung tâm dữ liệu</a:t>
            </a:r>
          </a:p>
        </p:txBody>
      </p:sp>
      <p:sp>
        <p:nvSpPr>
          <p:cNvPr id="65" name="Google Shape;1695;p56" descr="Timeline background shape">
            <a:extLst>
              <a:ext uri="{FF2B5EF4-FFF2-40B4-BE49-F238E27FC236}">
                <a16:creationId xmlns:a16="http://schemas.microsoft.com/office/drawing/2014/main" id="{1D9A404E-CA6C-D402-90CD-23301AEA413C}"/>
              </a:ext>
            </a:extLst>
          </p:cNvPr>
          <p:cNvSpPr/>
          <p:nvPr/>
        </p:nvSpPr>
        <p:spPr>
          <a:xfrm>
            <a:off x="8804483" y="2820382"/>
            <a:ext cx="1453831" cy="881421"/>
          </a:xfrm>
          <a:prstGeom prst="roundRect">
            <a:avLst>
              <a:gd name="adj" fmla="val 10957"/>
            </a:avLst>
          </a:prstGeom>
          <a:solidFill>
            <a:srgbClr val="77A2FF"/>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algn="ctr"/>
            <a:r>
              <a:rPr lang="vi" sz="1400" dirty="0"/>
              <a:t>Bên </a:t>
            </a:r>
            <a:r>
              <a:rPr lang="en-US" sz="1400" dirty="0"/>
              <a:t>thứ </a:t>
            </a:r>
            <a:r>
              <a:rPr lang="vi" sz="1400" dirty="0"/>
              <a:t>3</a:t>
            </a:r>
          </a:p>
        </p:txBody>
      </p:sp>
      <p:sp>
        <p:nvSpPr>
          <p:cNvPr id="66" name="Google Shape;1695;p56" descr="Timeline background shape">
            <a:extLst>
              <a:ext uri="{FF2B5EF4-FFF2-40B4-BE49-F238E27FC236}">
                <a16:creationId xmlns:a16="http://schemas.microsoft.com/office/drawing/2014/main" id="{009EF347-BB83-89AC-FDA2-34214A4C10B0}"/>
              </a:ext>
            </a:extLst>
          </p:cNvPr>
          <p:cNvSpPr/>
          <p:nvPr/>
        </p:nvSpPr>
        <p:spPr>
          <a:xfrm>
            <a:off x="10362218" y="2812361"/>
            <a:ext cx="1453831" cy="881421"/>
          </a:xfrm>
          <a:prstGeom prst="roundRect">
            <a:avLst>
              <a:gd name="adj" fmla="val 10957"/>
            </a:avLst>
          </a:prstGeom>
          <a:solidFill>
            <a:srgbClr val="5C84FF"/>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algn="ctr"/>
            <a:r>
              <a:rPr lang="vi" sz="1400" dirty="0"/>
              <a:t>Đội triển khai</a:t>
            </a:r>
          </a:p>
        </p:txBody>
      </p:sp>
      <p:sp>
        <p:nvSpPr>
          <p:cNvPr id="67" name="Google Shape;1695;p56" descr="Timeline background shape">
            <a:extLst>
              <a:ext uri="{FF2B5EF4-FFF2-40B4-BE49-F238E27FC236}">
                <a16:creationId xmlns:a16="http://schemas.microsoft.com/office/drawing/2014/main" id="{1AB8D87C-1FEA-DE24-E2BB-737D3E466DF8}"/>
              </a:ext>
            </a:extLst>
          </p:cNvPr>
          <p:cNvSpPr/>
          <p:nvPr/>
        </p:nvSpPr>
        <p:spPr>
          <a:xfrm>
            <a:off x="10348223" y="884733"/>
            <a:ext cx="1453831" cy="881421"/>
          </a:xfrm>
          <a:prstGeom prst="roundRect">
            <a:avLst>
              <a:gd name="adj" fmla="val 10957"/>
            </a:avLst>
          </a:prstGeom>
          <a:solidFill>
            <a:srgbClr val="BCCEF1"/>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Nhà cung cấp ứng dụng đóng gói</a:t>
            </a:r>
          </a:p>
        </p:txBody>
      </p:sp>
      <p:grpSp>
        <p:nvGrpSpPr>
          <p:cNvPr id="149" name="Group 148">
            <a:extLst>
              <a:ext uri="{FF2B5EF4-FFF2-40B4-BE49-F238E27FC236}">
                <a16:creationId xmlns:a16="http://schemas.microsoft.com/office/drawing/2014/main" id="{968D72FB-BA91-1D61-06F2-80248A5FA2E0}"/>
              </a:ext>
            </a:extLst>
          </p:cNvPr>
          <p:cNvGrpSpPr/>
          <p:nvPr/>
        </p:nvGrpSpPr>
        <p:grpSpPr>
          <a:xfrm>
            <a:off x="842640" y="4002897"/>
            <a:ext cx="10649018" cy="2489003"/>
            <a:chOff x="714678" y="4160026"/>
            <a:chExt cx="10649018" cy="2489003"/>
          </a:xfrm>
        </p:grpSpPr>
        <p:grpSp>
          <p:nvGrpSpPr>
            <p:cNvPr id="119" name="Group 118">
              <a:extLst>
                <a:ext uri="{FF2B5EF4-FFF2-40B4-BE49-F238E27FC236}">
                  <a16:creationId xmlns:a16="http://schemas.microsoft.com/office/drawing/2014/main" id="{6FE92CDA-85EB-11AB-0D7E-725146601500}"/>
                </a:ext>
              </a:extLst>
            </p:cNvPr>
            <p:cNvGrpSpPr/>
            <p:nvPr/>
          </p:nvGrpSpPr>
          <p:grpSpPr>
            <a:xfrm>
              <a:off x="5086040" y="4165949"/>
              <a:ext cx="1719562" cy="2483080"/>
              <a:chOff x="699496" y="4610996"/>
              <a:chExt cx="1919587" cy="1977525"/>
            </a:xfrm>
          </p:grpSpPr>
          <p:sp>
            <p:nvSpPr>
              <p:cNvPr id="120" name="Google Shape;364;gf3a2e476ab_0_136">
                <a:extLst>
                  <a:ext uri="{FF2B5EF4-FFF2-40B4-BE49-F238E27FC236}">
                    <a16:creationId xmlns:a16="http://schemas.microsoft.com/office/drawing/2014/main" id="{F1907D50-DBF7-5585-D089-86710007F18D}"/>
                  </a:ext>
                </a:extLst>
              </p:cNvPr>
              <p:cNvSpPr/>
              <p:nvPr/>
            </p:nvSpPr>
            <p:spPr>
              <a:xfrm>
                <a:off x="699496" y="4626156"/>
                <a:ext cx="810300" cy="3768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65;gf3a2e476ab_0_136">
                <a:extLst>
                  <a:ext uri="{FF2B5EF4-FFF2-40B4-BE49-F238E27FC236}">
                    <a16:creationId xmlns:a16="http://schemas.microsoft.com/office/drawing/2014/main" id="{828158B8-7891-66E7-9F75-DB2615B12B9A}"/>
                  </a:ext>
                </a:extLst>
              </p:cNvPr>
              <p:cNvSpPr txBox="1"/>
              <p:nvPr/>
            </p:nvSpPr>
            <p:spPr>
              <a:xfrm>
                <a:off x="699496" y="4610996"/>
                <a:ext cx="952621" cy="266261"/>
              </a:xfrm>
              <a:prstGeom prst="rect">
                <a:avLst/>
              </a:prstGeom>
              <a:solidFill>
                <a:srgbClr val="02216F"/>
              </a:solidFill>
              <a:ln>
                <a:noFill/>
              </a:ln>
            </p:spPr>
            <p:txBody>
              <a:bodyPr spcFirstLastPara="1" wrap="square" lIns="71100" tIns="71100" rIns="71100" bIns="38100" anchor="t" anchorCtr="0">
                <a:noAutofit/>
              </a:bodyPr>
              <a:lstStyle/>
              <a:p>
                <a:pPr marL="0" marR="0" lvl="0" indent="0" algn="l" rtl="0">
                  <a:lnSpc>
                    <a:spcPct val="90000"/>
                  </a:lnSpc>
                  <a:spcBef>
                    <a:spcPts val="0"/>
                  </a:spcBef>
                  <a:spcAft>
                    <a:spcPts val="0"/>
                  </a:spcAft>
                  <a:buClr>
                    <a:schemeClr val="lt1"/>
                  </a:buClr>
                  <a:buSzPts val="1000"/>
                  <a:buFont typeface="Calibri"/>
                  <a:buNone/>
                </a:pPr>
                <a:r>
                  <a:rPr lang="vi" dirty="0">
                    <a:solidFill>
                      <a:schemeClr val="lt1"/>
                    </a:solidFill>
                    <a:latin typeface="Calibri"/>
                    <a:ea typeface="Calibri"/>
                    <a:cs typeface="Calibri"/>
                    <a:sym typeface="Calibri"/>
                  </a:rPr>
                  <a:t>Cấp 2</a:t>
                </a:r>
                <a:endParaRPr dirty="0"/>
              </a:p>
            </p:txBody>
          </p:sp>
          <p:sp>
            <p:nvSpPr>
              <p:cNvPr id="122" name="Google Shape;366;gf3a2e476ab_0_136">
                <a:extLst>
                  <a:ext uri="{FF2B5EF4-FFF2-40B4-BE49-F238E27FC236}">
                    <a16:creationId xmlns:a16="http://schemas.microsoft.com/office/drawing/2014/main" id="{9D7F6818-F033-58FC-3BFF-DE57CCF39080}"/>
                  </a:ext>
                </a:extLst>
              </p:cNvPr>
              <p:cNvSpPr/>
              <p:nvPr/>
            </p:nvSpPr>
            <p:spPr>
              <a:xfrm>
                <a:off x="726877" y="4877321"/>
                <a:ext cx="1892206" cy="1711200"/>
              </a:xfrm>
              <a:prstGeom prst="roundRect">
                <a:avLst>
                  <a:gd name="adj" fmla="val 10000"/>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67;gf3a2e476ab_0_136">
                <a:extLst>
                  <a:ext uri="{FF2B5EF4-FFF2-40B4-BE49-F238E27FC236}">
                    <a16:creationId xmlns:a16="http://schemas.microsoft.com/office/drawing/2014/main" id="{49121E01-F05A-F168-E404-A6CEAB86A807}"/>
                  </a:ext>
                </a:extLst>
              </p:cNvPr>
              <p:cNvSpPr txBox="1"/>
              <p:nvPr/>
            </p:nvSpPr>
            <p:spPr>
              <a:xfrm>
                <a:off x="721970" y="4891477"/>
                <a:ext cx="1825930" cy="1647600"/>
              </a:xfrm>
              <a:prstGeom prst="rect">
                <a:avLst/>
              </a:prstGeom>
              <a:noFill/>
              <a:ln>
                <a:noFill/>
              </a:ln>
            </p:spPr>
            <p:txBody>
              <a:bodyPr spcFirstLastPara="1" wrap="square" lIns="71100" tIns="71100" rIns="71100" bIns="71100" anchor="t" anchorCtr="0">
                <a:noAutofit/>
              </a:bodyPr>
              <a:lstStyle/>
              <a:p>
                <a:pPr marL="57150" marR="0" lvl="1" indent="-63500" algn="l" rtl="0">
                  <a:lnSpc>
                    <a:spcPct val="90000"/>
                  </a:lnSpc>
                  <a:spcBef>
                    <a:spcPts val="0"/>
                  </a:spcBef>
                  <a:spcAft>
                    <a:spcPts val="0"/>
                  </a:spcAft>
                  <a:buClr>
                    <a:schemeClr val="dk1"/>
                  </a:buClr>
                  <a:buSzPts val="1000"/>
                  <a:buFont typeface="Calibri"/>
                  <a:buChar char="•"/>
                </a:pPr>
                <a:r>
                  <a:rPr lang="vi" sz="1400" b="0" i="0" u="none" strike="noStrike" cap="none" dirty="0">
                    <a:solidFill>
                      <a:schemeClr val="dk1"/>
                    </a:solidFill>
                    <a:ea typeface="Calibri"/>
                    <a:cs typeface="Calibri"/>
                    <a:sym typeface="Calibri"/>
                  </a:rPr>
                  <a:t>Giải quyết các vấn đề về công nghệ và cấu hình chức năng ứng dụng</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dirty="0">
                    <a:solidFill>
                      <a:schemeClr val="dk1"/>
                    </a:solidFill>
                    <a:cs typeface="Calibri"/>
                    <a:sym typeface="Calibri"/>
                  </a:rPr>
                  <a:t>Không có cải tiến</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ea typeface="Calibri"/>
                    <a:cs typeface="Calibri"/>
                    <a:sym typeface="Calibri"/>
                  </a:rPr>
                  <a:t>Đưa giải pháp về Cấp 1</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en-US" sz="1400" dirty="0">
                    <a:solidFill>
                      <a:schemeClr val="dk1"/>
                    </a:solidFill>
                    <a:cs typeface="Calibri"/>
                    <a:sym typeface="Calibri"/>
                  </a:rPr>
                  <a:t>Tăng</a:t>
                </a:r>
                <a:r>
                  <a:rPr lang="vi" sz="1400" dirty="0">
                    <a:solidFill>
                      <a:schemeClr val="dk1"/>
                    </a:solidFill>
                    <a:cs typeface="Calibri"/>
                    <a:sym typeface="Calibri"/>
                  </a:rPr>
                  <a:t> lên cấp 3 nếu chưa được giải quyết</a:t>
                </a:r>
                <a:endParaRPr lang="en-US" sz="1400" dirty="0"/>
              </a:p>
            </p:txBody>
          </p:sp>
        </p:grpSp>
        <p:grpSp>
          <p:nvGrpSpPr>
            <p:cNvPr id="129" name="Group 128">
              <a:extLst>
                <a:ext uri="{FF2B5EF4-FFF2-40B4-BE49-F238E27FC236}">
                  <a16:creationId xmlns:a16="http://schemas.microsoft.com/office/drawing/2014/main" id="{92A96C41-7890-D640-2907-F8465BBC56C0}"/>
                </a:ext>
              </a:extLst>
            </p:cNvPr>
            <p:cNvGrpSpPr/>
            <p:nvPr/>
          </p:nvGrpSpPr>
          <p:grpSpPr>
            <a:xfrm>
              <a:off x="714678" y="4165613"/>
              <a:ext cx="1769688" cy="2483080"/>
              <a:chOff x="699496" y="4610996"/>
              <a:chExt cx="1919588" cy="1977525"/>
            </a:xfrm>
          </p:grpSpPr>
          <p:sp>
            <p:nvSpPr>
              <p:cNvPr id="130" name="Google Shape;364;gf3a2e476ab_0_136">
                <a:extLst>
                  <a:ext uri="{FF2B5EF4-FFF2-40B4-BE49-F238E27FC236}">
                    <a16:creationId xmlns:a16="http://schemas.microsoft.com/office/drawing/2014/main" id="{3E74CDA9-1278-3C07-738E-EF7BB08616EF}"/>
                  </a:ext>
                </a:extLst>
              </p:cNvPr>
              <p:cNvSpPr/>
              <p:nvPr/>
            </p:nvSpPr>
            <p:spPr>
              <a:xfrm>
                <a:off x="699496" y="4626156"/>
                <a:ext cx="810300" cy="3768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65;gf3a2e476ab_0_136">
                <a:extLst>
                  <a:ext uri="{FF2B5EF4-FFF2-40B4-BE49-F238E27FC236}">
                    <a16:creationId xmlns:a16="http://schemas.microsoft.com/office/drawing/2014/main" id="{FA897FEA-43EE-675B-4C63-4E6EA67C9DB0}"/>
                  </a:ext>
                </a:extLst>
              </p:cNvPr>
              <p:cNvSpPr txBox="1"/>
              <p:nvPr/>
            </p:nvSpPr>
            <p:spPr>
              <a:xfrm>
                <a:off x="699496" y="4610996"/>
                <a:ext cx="948116" cy="266261"/>
              </a:xfrm>
              <a:prstGeom prst="rect">
                <a:avLst/>
              </a:prstGeom>
              <a:solidFill>
                <a:srgbClr val="02216F"/>
              </a:solidFill>
              <a:ln>
                <a:noFill/>
              </a:ln>
            </p:spPr>
            <p:txBody>
              <a:bodyPr spcFirstLastPara="1" wrap="square" lIns="71100" tIns="71100" rIns="71100" bIns="38100" anchor="t" anchorCtr="0">
                <a:noAutofit/>
              </a:bodyPr>
              <a:lstStyle/>
              <a:p>
                <a:pPr marL="0" marR="0" lvl="0" indent="0" algn="l" rtl="0">
                  <a:lnSpc>
                    <a:spcPct val="90000"/>
                  </a:lnSpc>
                  <a:spcBef>
                    <a:spcPts val="0"/>
                  </a:spcBef>
                  <a:spcAft>
                    <a:spcPts val="0"/>
                  </a:spcAft>
                  <a:buClr>
                    <a:schemeClr val="lt1"/>
                  </a:buClr>
                  <a:buSzPts val="1000"/>
                  <a:buFont typeface="Calibri"/>
                  <a:buNone/>
                </a:pPr>
                <a:r>
                  <a:rPr lang="vi" dirty="0">
                    <a:solidFill>
                      <a:schemeClr val="lt1"/>
                    </a:solidFill>
                    <a:latin typeface="Calibri"/>
                    <a:ea typeface="Calibri"/>
                    <a:cs typeface="Calibri"/>
                    <a:sym typeface="Calibri"/>
                  </a:rPr>
                  <a:t>Cấp 0</a:t>
                </a:r>
                <a:endParaRPr dirty="0"/>
              </a:p>
            </p:txBody>
          </p:sp>
          <p:sp>
            <p:nvSpPr>
              <p:cNvPr id="132" name="Google Shape;366;gf3a2e476ab_0_136">
                <a:extLst>
                  <a:ext uri="{FF2B5EF4-FFF2-40B4-BE49-F238E27FC236}">
                    <a16:creationId xmlns:a16="http://schemas.microsoft.com/office/drawing/2014/main" id="{950238D0-65E8-CD62-9505-D46932BB5D8A}"/>
                  </a:ext>
                </a:extLst>
              </p:cNvPr>
              <p:cNvSpPr/>
              <p:nvPr/>
            </p:nvSpPr>
            <p:spPr>
              <a:xfrm>
                <a:off x="726877" y="4877321"/>
                <a:ext cx="1892207" cy="1711200"/>
              </a:xfrm>
              <a:prstGeom prst="roundRect">
                <a:avLst>
                  <a:gd name="adj" fmla="val 10000"/>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67;gf3a2e476ab_0_136">
                <a:extLst>
                  <a:ext uri="{FF2B5EF4-FFF2-40B4-BE49-F238E27FC236}">
                    <a16:creationId xmlns:a16="http://schemas.microsoft.com/office/drawing/2014/main" id="{1056518B-E8A2-7A76-47AE-9EE0282E3FAA}"/>
                  </a:ext>
                </a:extLst>
              </p:cNvPr>
              <p:cNvSpPr txBox="1"/>
              <p:nvPr/>
            </p:nvSpPr>
            <p:spPr>
              <a:xfrm>
                <a:off x="721970" y="4891477"/>
                <a:ext cx="1825930" cy="1647600"/>
              </a:xfrm>
              <a:prstGeom prst="rect">
                <a:avLst/>
              </a:prstGeom>
              <a:noFill/>
              <a:ln>
                <a:noFill/>
              </a:ln>
            </p:spPr>
            <p:txBody>
              <a:bodyPr spcFirstLastPara="1" wrap="square" lIns="71100" tIns="71100" rIns="71100" bIns="71100" anchor="t" anchorCtr="0">
                <a:noAutofit/>
              </a:bodyPr>
              <a:lstStyle/>
              <a:p>
                <a:pPr marL="0" marR="0" lvl="1" algn="l" rtl="0">
                  <a:lnSpc>
                    <a:spcPct val="90000"/>
                  </a:lnSpc>
                  <a:spcBef>
                    <a:spcPts val="0"/>
                  </a:spcBef>
                  <a:spcAft>
                    <a:spcPts val="0"/>
                  </a:spcAft>
                  <a:buClr>
                    <a:schemeClr val="dk1"/>
                  </a:buClr>
                  <a:buSzPts val="1000"/>
                </a:pPr>
                <a:r>
                  <a:rPr lang="vi" sz="1400" dirty="0">
                    <a:solidFill>
                      <a:schemeClr val="dk1"/>
                    </a:solidFill>
                    <a:latin typeface="Calibri"/>
                    <a:cs typeface="Calibri"/>
                    <a:sym typeface="Calibri"/>
                  </a:rPr>
                  <a:t>Trả lời các câu hỏi liên quan đến kinh doanh của người dùng cuối</a:t>
                </a:r>
                <a:endParaRPr lang="en-US" sz="1400" dirty="0"/>
              </a:p>
            </p:txBody>
          </p:sp>
        </p:grpSp>
        <p:grpSp>
          <p:nvGrpSpPr>
            <p:cNvPr id="134" name="Group 133">
              <a:extLst>
                <a:ext uri="{FF2B5EF4-FFF2-40B4-BE49-F238E27FC236}">
                  <a16:creationId xmlns:a16="http://schemas.microsoft.com/office/drawing/2014/main" id="{3C3B1A8A-BA0A-A4D4-A940-E8AE7329A607}"/>
                </a:ext>
              </a:extLst>
            </p:cNvPr>
            <p:cNvGrpSpPr/>
            <p:nvPr/>
          </p:nvGrpSpPr>
          <p:grpSpPr>
            <a:xfrm>
              <a:off x="2936346" y="4163446"/>
              <a:ext cx="1744445" cy="2483080"/>
              <a:chOff x="699497" y="4610996"/>
              <a:chExt cx="1919587" cy="1977525"/>
            </a:xfrm>
          </p:grpSpPr>
          <p:sp>
            <p:nvSpPr>
              <p:cNvPr id="135" name="Google Shape;364;gf3a2e476ab_0_136">
                <a:extLst>
                  <a:ext uri="{FF2B5EF4-FFF2-40B4-BE49-F238E27FC236}">
                    <a16:creationId xmlns:a16="http://schemas.microsoft.com/office/drawing/2014/main" id="{DEA59A31-6A5D-3FEA-343A-45623AB1BFFE}"/>
                  </a:ext>
                </a:extLst>
              </p:cNvPr>
              <p:cNvSpPr/>
              <p:nvPr/>
            </p:nvSpPr>
            <p:spPr>
              <a:xfrm>
                <a:off x="699497" y="4626156"/>
                <a:ext cx="810300" cy="3768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65;gf3a2e476ab_0_136">
                <a:extLst>
                  <a:ext uri="{FF2B5EF4-FFF2-40B4-BE49-F238E27FC236}">
                    <a16:creationId xmlns:a16="http://schemas.microsoft.com/office/drawing/2014/main" id="{6B3F95C6-86F6-CBAE-89EF-31403A68963C}"/>
                  </a:ext>
                </a:extLst>
              </p:cNvPr>
              <p:cNvSpPr txBox="1"/>
              <p:nvPr/>
            </p:nvSpPr>
            <p:spPr>
              <a:xfrm>
                <a:off x="699497" y="4610996"/>
                <a:ext cx="961835" cy="266261"/>
              </a:xfrm>
              <a:prstGeom prst="rect">
                <a:avLst/>
              </a:prstGeom>
              <a:solidFill>
                <a:srgbClr val="02216F"/>
              </a:solidFill>
              <a:ln>
                <a:noFill/>
              </a:ln>
            </p:spPr>
            <p:txBody>
              <a:bodyPr spcFirstLastPara="1" wrap="square" lIns="71100" tIns="71100" rIns="71100" bIns="38100" anchor="t" anchorCtr="0">
                <a:noAutofit/>
              </a:bodyPr>
              <a:lstStyle/>
              <a:p>
                <a:pPr marL="0" marR="0" lvl="0" indent="0" algn="l" rtl="0">
                  <a:lnSpc>
                    <a:spcPct val="90000"/>
                  </a:lnSpc>
                  <a:spcBef>
                    <a:spcPts val="0"/>
                  </a:spcBef>
                  <a:spcAft>
                    <a:spcPts val="0"/>
                  </a:spcAft>
                  <a:buClr>
                    <a:schemeClr val="lt1"/>
                  </a:buClr>
                  <a:buSzPts val="1000"/>
                  <a:buFont typeface="Calibri"/>
                  <a:buNone/>
                </a:pPr>
                <a:r>
                  <a:rPr lang="vi" dirty="0">
                    <a:solidFill>
                      <a:schemeClr val="lt1"/>
                    </a:solidFill>
                    <a:latin typeface="Calibri"/>
                    <a:ea typeface="Calibri"/>
                    <a:cs typeface="Calibri"/>
                    <a:sym typeface="Calibri"/>
                  </a:rPr>
                  <a:t>Cấp 1</a:t>
                </a:r>
                <a:endParaRPr dirty="0"/>
              </a:p>
            </p:txBody>
          </p:sp>
          <p:sp>
            <p:nvSpPr>
              <p:cNvPr id="137" name="Google Shape;366;gf3a2e476ab_0_136">
                <a:extLst>
                  <a:ext uri="{FF2B5EF4-FFF2-40B4-BE49-F238E27FC236}">
                    <a16:creationId xmlns:a16="http://schemas.microsoft.com/office/drawing/2014/main" id="{FE3D380B-F8AD-A054-9E46-0F7A98DD52BC}"/>
                  </a:ext>
                </a:extLst>
              </p:cNvPr>
              <p:cNvSpPr/>
              <p:nvPr/>
            </p:nvSpPr>
            <p:spPr>
              <a:xfrm>
                <a:off x="726878" y="4877321"/>
                <a:ext cx="1892206" cy="1711200"/>
              </a:xfrm>
              <a:prstGeom prst="roundRect">
                <a:avLst>
                  <a:gd name="adj" fmla="val 10000"/>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67;gf3a2e476ab_0_136">
                <a:extLst>
                  <a:ext uri="{FF2B5EF4-FFF2-40B4-BE49-F238E27FC236}">
                    <a16:creationId xmlns:a16="http://schemas.microsoft.com/office/drawing/2014/main" id="{8E35EFF6-A299-AE98-D11D-8B0A860C552C}"/>
                  </a:ext>
                </a:extLst>
              </p:cNvPr>
              <p:cNvSpPr txBox="1"/>
              <p:nvPr/>
            </p:nvSpPr>
            <p:spPr>
              <a:xfrm>
                <a:off x="721969" y="4891477"/>
                <a:ext cx="1825930" cy="1647600"/>
              </a:xfrm>
              <a:prstGeom prst="rect">
                <a:avLst/>
              </a:prstGeom>
              <a:noFill/>
              <a:ln>
                <a:noFill/>
              </a:ln>
            </p:spPr>
            <p:txBody>
              <a:bodyPr spcFirstLastPara="1" wrap="square" lIns="71100" tIns="71100" rIns="71100" bIns="71100" anchor="t" anchorCtr="0">
                <a:noAutofit/>
              </a:bodyPr>
              <a:lstStyle/>
              <a:p>
                <a:pPr marL="57150" marR="0" lvl="1" indent="-63500" algn="l" rtl="0">
                  <a:lnSpc>
                    <a:spcPct val="90000"/>
                  </a:lnSpc>
                  <a:spcBef>
                    <a:spcPts val="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Tiếp nhận các vấn đề của người dùng cuối</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Tạo vé</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en-US" sz="1400" b="0" i="0" u="none" strike="noStrike" cap="none" dirty="0">
                    <a:solidFill>
                      <a:schemeClr val="dk1"/>
                    </a:solidFill>
                    <a:latin typeface="Calibri"/>
                    <a:ea typeface="Calibri"/>
                    <a:cs typeface="Calibri"/>
                    <a:sym typeface="Calibri"/>
                  </a:rPr>
                  <a:t>Lập p</a:t>
                </a:r>
                <a:r>
                  <a:rPr lang="vi" sz="1400" b="0" i="0" u="none" strike="noStrike" cap="none" dirty="0">
                    <a:solidFill>
                      <a:schemeClr val="dk1"/>
                    </a:solidFill>
                    <a:latin typeface="Calibri"/>
                    <a:ea typeface="Calibri"/>
                    <a:cs typeface="Calibri"/>
                    <a:sym typeface="Calibri"/>
                  </a:rPr>
                  <a:t>hiếu xử lý</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Đóng vé</a:t>
                </a:r>
              </a:p>
              <a:p>
                <a:pPr marL="57150" marR="0" lvl="1" indent="-63500" algn="l" rtl="0">
                  <a:lnSpc>
                    <a:spcPct val="90000"/>
                  </a:lnSpc>
                  <a:spcBef>
                    <a:spcPts val="150"/>
                  </a:spcBef>
                  <a:spcAft>
                    <a:spcPts val="0"/>
                  </a:spcAft>
                  <a:buClr>
                    <a:schemeClr val="dk1"/>
                  </a:buClr>
                  <a:buSzPts val="1000"/>
                  <a:buFont typeface="Calibri"/>
                  <a:buChar char="•"/>
                </a:pPr>
                <a:r>
                  <a:rPr lang="vi" sz="1400" dirty="0">
                    <a:solidFill>
                      <a:schemeClr val="dk1"/>
                    </a:solidFill>
                    <a:latin typeface="Calibri"/>
                    <a:cs typeface="Calibri"/>
                    <a:sym typeface="Calibri"/>
                  </a:rPr>
                  <a:t>Tăng lên cấp 2 nếu chưa được giải quyết</a:t>
                </a:r>
                <a:endParaRPr lang="en-US" sz="1400" dirty="0"/>
              </a:p>
            </p:txBody>
          </p:sp>
        </p:grpSp>
        <p:grpSp>
          <p:nvGrpSpPr>
            <p:cNvPr id="139" name="Group 138">
              <a:extLst>
                <a:ext uri="{FF2B5EF4-FFF2-40B4-BE49-F238E27FC236}">
                  <a16:creationId xmlns:a16="http://schemas.microsoft.com/office/drawing/2014/main" id="{E7539B48-CFF3-5E57-FFFD-A2987E137847}"/>
                </a:ext>
              </a:extLst>
            </p:cNvPr>
            <p:cNvGrpSpPr/>
            <p:nvPr/>
          </p:nvGrpSpPr>
          <p:grpSpPr>
            <a:xfrm>
              <a:off x="7306993" y="4160026"/>
              <a:ext cx="1793823" cy="2483080"/>
              <a:chOff x="699495" y="4610996"/>
              <a:chExt cx="1919587" cy="1977525"/>
            </a:xfrm>
          </p:grpSpPr>
          <p:sp>
            <p:nvSpPr>
              <p:cNvPr id="140" name="Google Shape;364;gf3a2e476ab_0_136">
                <a:extLst>
                  <a:ext uri="{FF2B5EF4-FFF2-40B4-BE49-F238E27FC236}">
                    <a16:creationId xmlns:a16="http://schemas.microsoft.com/office/drawing/2014/main" id="{95C1BF9C-6674-D2CC-547B-D1E920E00671}"/>
                  </a:ext>
                </a:extLst>
              </p:cNvPr>
              <p:cNvSpPr/>
              <p:nvPr/>
            </p:nvSpPr>
            <p:spPr>
              <a:xfrm>
                <a:off x="699495" y="4626156"/>
                <a:ext cx="810300" cy="3768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65;gf3a2e476ab_0_136">
                <a:extLst>
                  <a:ext uri="{FF2B5EF4-FFF2-40B4-BE49-F238E27FC236}">
                    <a16:creationId xmlns:a16="http://schemas.microsoft.com/office/drawing/2014/main" id="{702539F3-6150-E4B7-8E10-E740C914962D}"/>
                  </a:ext>
                </a:extLst>
              </p:cNvPr>
              <p:cNvSpPr txBox="1"/>
              <p:nvPr/>
            </p:nvSpPr>
            <p:spPr>
              <a:xfrm>
                <a:off x="699495" y="4610996"/>
                <a:ext cx="1102066" cy="266261"/>
              </a:xfrm>
              <a:prstGeom prst="rect">
                <a:avLst/>
              </a:prstGeom>
              <a:solidFill>
                <a:srgbClr val="02216F"/>
              </a:solidFill>
              <a:ln>
                <a:noFill/>
              </a:ln>
            </p:spPr>
            <p:txBody>
              <a:bodyPr spcFirstLastPara="1" wrap="square" lIns="71100" tIns="71100" rIns="71100" bIns="38100" anchor="t" anchorCtr="0">
                <a:noAutofit/>
              </a:bodyPr>
              <a:lstStyle/>
              <a:p>
                <a:pPr marL="0" marR="0" lvl="0" indent="0" algn="l" rtl="0">
                  <a:lnSpc>
                    <a:spcPct val="90000"/>
                  </a:lnSpc>
                  <a:spcBef>
                    <a:spcPts val="0"/>
                  </a:spcBef>
                  <a:spcAft>
                    <a:spcPts val="0"/>
                  </a:spcAft>
                  <a:buClr>
                    <a:schemeClr val="lt1"/>
                  </a:buClr>
                  <a:buSzPts val="1000"/>
                  <a:buFont typeface="Calibri"/>
                  <a:buNone/>
                </a:pPr>
                <a:r>
                  <a:rPr lang="vi" dirty="0">
                    <a:solidFill>
                      <a:schemeClr val="lt1"/>
                    </a:solidFill>
                    <a:latin typeface="Calibri"/>
                    <a:ea typeface="Calibri"/>
                    <a:cs typeface="Calibri"/>
                    <a:sym typeface="Calibri"/>
                  </a:rPr>
                  <a:t>Cấp 3</a:t>
                </a:r>
                <a:endParaRPr dirty="0"/>
              </a:p>
            </p:txBody>
          </p:sp>
          <p:sp>
            <p:nvSpPr>
              <p:cNvPr id="142" name="Google Shape;366;gf3a2e476ab_0_136">
                <a:extLst>
                  <a:ext uri="{FF2B5EF4-FFF2-40B4-BE49-F238E27FC236}">
                    <a16:creationId xmlns:a16="http://schemas.microsoft.com/office/drawing/2014/main" id="{202DF886-F60D-A73A-1DC5-45E0C2DC7761}"/>
                  </a:ext>
                </a:extLst>
              </p:cNvPr>
              <p:cNvSpPr/>
              <p:nvPr/>
            </p:nvSpPr>
            <p:spPr>
              <a:xfrm>
                <a:off x="726876" y="4877321"/>
                <a:ext cx="1892206" cy="1711200"/>
              </a:xfrm>
              <a:prstGeom prst="roundRect">
                <a:avLst>
                  <a:gd name="adj" fmla="val 10000"/>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67;gf3a2e476ab_0_136">
                <a:extLst>
                  <a:ext uri="{FF2B5EF4-FFF2-40B4-BE49-F238E27FC236}">
                    <a16:creationId xmlns:a16="http://schemas.microsoft.com/office/drawing/2014/main" id="{E863B732-4009-2D38-C84D-DD2FF7195C22}"/>
                  </a:ext>
                </a:extLst>
              </p:cNvPr>
              <p:cNvSpPr txBox="1"/>
              <p:nvPr/>
            </p:nvSpPr>
            <p:spPr>
              <a:xfrm>
                <a:off x="721970" y="4891477"/>
                <a:ext cx="1825930" cy="1647600"/>
              </a:xfrm>
              <a:prstGeom prst="rect">
                <a:avLst/>
              </a:prstGeom>
              <a:noFill/>
              <a:ln>
                <a:noFill/>
              </a:ln>
            </p:spPr>
            <p:txBody>
              <a:bodyPr spcFirstLastPara="1" wrap="square" lIns="71100" tIns="71100" rIns="71100" bIns="71100" anchor="t" anchorCtr="0">
                <a:noAutofit/>
              </a:bodyPr>
              <a:lstStyle/>
              <a:p>
                <a:pPr marL="57150" marR="0" lvl="1" indent="-63500" algn="l" rtl="0">
                  <a:lnSpc>
                    <a:spcPct val="90000"/>
                  </a:lnSpc>
                  <a:spcBef>
                    <a:spcPts val="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Cải tiến nhỏ</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Đưa giải pháp về mức 1</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en-US" sz="1400" dirty="0">
                    <a:solidFill>
                      <a:schemeClr val="dk1"/>
                    </a:solidFill>
                    <a:latin typeface="Calibri"/>
                    <a:cs typeface="Calibri"/>
                    <a:sym typeface="Calibri"/>
                  </a:rPr>
                  <a:t>Tăng</a:t>
                </a:r>
                <a:r>
                  <a:rPr lang="vi" sz="1400" dirty="0">
                    <a:solidFill>
                      <a:schemeClr val="dk1"/>
                    </a:solidFill>
                    <a:latin typeface="Calibri"/>
                    <a:cs typeface="Calibri"/>
                    <a:sym typeface="Calibri"/>
                  </a:rPr>
                  <a:t> lên cấp 4 nếu chưa được giải quyết</a:t>
                </a:r>
                <a:endParaRPr lang="en-US" sz="1400" dirty="0"/>
              </a:p>
            </p:txBody>
          </p:sp>
        </p:grpSp>
        <p:grpSp>
          <p:nvGrpSpPr>
            <p:cNvPr id="144" name="Group 143">
              <a:extLst>
                <a:ext uri="{FF2B5EF4-FFF2-40B4-BE49-F238E27FC236}">
                  <a16:creationId xmlns:a16="http://schemas.microsoft.com/office/drawing/2014/main" id="{4A52E231-1862-0453-F8E8-4EF90C57362E}"/>
                </a:ext>
              </a:extLst>
            </p:cNvPr>
            <p:cNvGrpSpPr/>
            <p:nvPr/>
          </p:nvGrpSpPr>
          <p:grpSpPr>
            <a:xfrm>
              <a:off x="9595460" y="4160026"/>
              <a:ext cx="1768236" cy="2483080"/>
              <a:chOff x="699496" y="4610996"/>
              <a:chExt cx="1919588" cy="1977525"/>
            </a:xfrm>
          </p:grpSpPr>
          <p:sp>
            <p:nvSpPr>
              <p:cNvPr id="145" name="Google Shape;364;gf3a2e476ab_0_136">
                <a:extLst>
                  <a:ext uri="{FF2B5EF4-FFF2-40B4-BE49-F238E27FC236}">
                    <a16:creationId xmlns:a16="http://schemas.microsoft.com/office/drawing/2014/main" id="{0E7604EC-8056-5398-7B62-50300F2F92EA}"/>
                  </a:ext>
                </a:extLst>
              </p:cNvPr>
              <p:cNvSpPr/>
              <p:nvPr/>
            </p:nvSpPr>
            <p:spPr>
              <a:xfrm>
                <a:off x="699496" y="4626156"/>
                <a:ext cx="810300" cy="3768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65;gf3a2e476ab_0_136">
                <a:extLst>
                  <a:ext uri="{FF2B5EF4-FFF2-40B4-BE49-F238E27FC236}">
                    <a16:creationId xmlns:a16="http://schemas.microsoft.com/office/drawing/2014/main" id="{8B824340-15D9-7565-0A17-D1F28FF71FD6}"/>
                  </a:ext>
                </a:extLst>
              </p:cNvPr>
              <p:cNvSpPr txBox="1"/>
              <p:nvPr/>
            </p:nvSpPr>
            <p:spPr>
              <a:xfrm>
                <a:off x="699496" y="4610996"/>
                <a:ext cx="896293" cy="266261"/>
              </a:xfrm>
              <a:prstGeom prst="rect">
                <a:avLst/>
              </a:prstGeom>
              <a:solidFill>
                <a:srgbClr val="02216F"/>
              </a:solidFill>
              <a:ln>
                <a:noFill/>
              </a:ln>
            </p:spPr>
            <p:txBody>
              <a:bodyPr spcFirstLastPara="1" wrap="square" lIns="71100" tIns="71100" rIns="71100" bIns="38100" anchor="t" anchorCtr="0">
                <a:noAutofit/>
              </a:bodyPr>
              <a:lstStyle/>
              <a:p>
                <a:pPr marL="0" marR="0" lvl="0" indent="0" algn="l" rtl="0">
                  <a:lnSpc>
                    <a:spcPct val="90000"/>
                  </a:lnSpc>
                  <a:spcBef>
                    <a:spcPts val="0"/>
                  </a:spcBef>
                  <a:spcAft>
                    <a:spcPts val="0"/>
                  </a:spcAft>
                  <a:buClr>
                    <a:schemeClr val="lt1"/>
                  </a:buClr>
                  <a:buSzPts val="1000"/>
                  <a:buFont typeface="Calibri"/>
                  <a:buNone/>
                </a:pPr>
                <a:r>
                  <a:rPr lang="vi" dirty="0">
                    <a:solidFill>
                      <a:schemeClr val="lt1"/>
                    </a:solidFill>
                    <a:latin typeface="Calibri"/>
                    <a:ea typeface="Calibri"/>
                    <a:cs typeface="Calibri"/>
                    <a:sym typeface="Calibri"/>
                  </a:rPr>
                  <a:t>Cấp 4</a:t>
                </a:r>
                <a:endParaRPr dirty="0"/>
              </a:p>
            </p:txBody>
          </p:sp>
          <p:sp>
            <p:nvSpPr>
              <p:cNvPr id="147" name="Google Shape;366;gf3a2e476ab_0_136">
                <a:extLst>
                  <a:ext uri="{FF2B5EF4-FFF2-40B4-BE49-F238E27FC236}">
                    <a16:creationId xmlns:a16="http://schemas.microsoft.com/office/drawing/2014/main" id="{74B13C2E-45FA-B4DD-8280-FE3D2EC5C61B}"/>
                  </a:ext>
                </a:extLst>
              </p:cNvPr>
              <p:cNvSpPr/>
              <p:nvPr/>
            </p:nvSpPr>
            <p:spPr>
              <a:xfrm>
                <a:off x="726877" y="4877321"/>
                <a:ext cx="1892207" cy="1711200"/>
              </a:xfrm>
              <a:prstGeom prst="roundRect">
                <a:avLst>
                  <a:gd name="adj" fmla="val 10000"/>
                </a:avLst>
              </a:prstGeom>
              <a:solidFill>
                <a:schemeClr val="lt1">
                  <a:alpha val="89800"/>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67;gf3a2e476ab_0_136">
                <a:extLst>
                  <a:ext uri="{FF2B5EF4-FFF2-40B4-BE49-F238E27FC236}">
                    <a16:creationId xmlns:a16="http://schemas.microsoft.com/office/drawing/2014/main" id="{AE69D0B7-486D-A259-EEDE-133C34625A3E}"/>
                  </a:ext>
                </a:extLst>
              </p:cNvPr>
              <p:cNvSpPr txBox="1"/>
              <p:nvPr/>
            </p:nvSpPr>
            <p:spPr>
              <a:xfrm>
                <a:off x="721970" y="4891477"/>
                <a:ext cx="1825930" cy="1647600"/>
              </a:xfrm>
              <a:prstGeom prst="rect">
                <a:avLst/>
              </a:prstGeom>
              <a:noFill/>
              <a:ln>
                <a:noFill/>
              </a:ln>
            </p:spPr>
            <p:txBody>
              <a:bodyPr spcFirstLastPara="1" wrap="square" lIns="71100" tIns="71100" rIns="71100" bIns="71100" anchor="t" anchorCtr="0">
                <a:noAutofit/>
              </a:bodyPr>
              <a:lstStyle/>
              <a:p>
                <a:pPr marL="57150" marR="0" lvl="1" indent="-63500" algn="l" rtl="0">
                  <a:lnSpc>
                    <a:spcPct val="90000"/>
                  </a:lnSpc>
                  <a:spcBef>
                    <a:spcPts val="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Giải quyết cuộc gọi phối hợp với các nhà cung cấp ứng dụng và các nhà cung cấp bên </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Những cải tiến chính</a:t>
                </a:r>
                <a:endParaRPr lang="en-US" sz="1400" dirty="0"/>
              </a:p>
              <a:p>
                <a:pPr marL="57150" marR="0" lvl="1" indent="-63500" algn="l" rtl="0">
                  <a:lnSpc>
                    <a:spcPct val="90000"/>
                  </a:lnSpc>
                  <a:spcBef>
                    <a:spcPts val="150"/>
                  </a:spcBef>
                  <a:spcAft>
                    <a:spcPts val="0"/>
                  </a:spcAft>
                  <a:buClr>
                    <a:schemeClr val="dk1"/>
                  </a:buClr>
                  <a:buSzPts val="1000"/>
                  <a:buFont typeface="Calibri"/>
                  <a:buChar char="•"/>
                </a:pPr>
                <a:r>
                  <a:rPr lang="vi" sz="1400" b="0" i="0" u="none" strike="noStrike" cap="none" dirty="0">
                    <a:solidFill>
                      <a:schemeClr val="dk1"/>
                    </a:solidFill>
                    <a:latin typeface="Calibri"/>
                    <a:ea typeface="Calibri"/>
                    <a:cs typeface="Calibri"/>
                    <a:sym typeface="Calibri"/>
                  </a:rPr>
                  <a:t>Đưa giải pháp về mức 1</a:t>
                </a:r>
                <a:endParaRPr lang="en-US" sz="1400" dirty="0"/>
              </a:p>
            </p:txBody>
          </p:sp>
        </p:grpSp>
      </p:grpSp>
      <p:sp>
        <p:nvSpPr>
          <p:cNvPr id="150" name="Arrow: Up-Down 149">
            <a:extLst>
              <a:ext uri="{FF2B5EF4-FFF2-40B4-BE49-F238E27FC236}">
                <a16:creationId xmlns:a16="http://schemas.microsoft.com/office/drawing/2014/main" id="{A268DB50-6C64-6C67-BCD8-50281E61095B}"/>
              </a:ext>
            </a:extLst>
          </p:cNvPr>
          <p:cNvSpPr/>
          <p:nvPr/>
        </p:nvSpPr>
        <p:spPr>
          <a:xfrm>
            <a:off x="4936871" y="1629947"/>
            <a:ext cx="395537" cy="875352"/>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B24DE250-A033-BAD7-BE0D-310EAE9BA701}"/>
              </a:ext>
            </a:extLst>
          </p:cNvPr>
          <p:cNvGrpSpPr/>
          <p:nvPr/>
        </p:nvGrpSpPr>
        <p:grpSpPr>
          <a:xfrm>
            <a:off x="5913137" y="1232401"/>
            <a:ext cx="1600550" cy="1515418"/>
            <a:chOff x="6888527" y="14352"/>
            <a:chExt cx="1600550" cy="1515418"/>
          </a:xfrm>
        </p:grpSpPr>
        <p:sp>
          <p:nvSpPr>
            <p:cNvPr id="164" name="Oval 163">
              <a:extLst>
                <a:ext uri="{FF2B5EF4-FFF2-40B4-BE49-F238E27FC236}">
                  <a16:creationId xmlns:a16="http://schemas.microsoft.com/office/drawing/2014/main" id="{825396CF-2748-4FD7-D788-89EF11B4AAD1}"/>
                </a:ext>
              </a:extLst>
            </p:cNvPr>
            <p:cNvSpPr/>
            <p:nvPr/>
          </p:nvSpPr>
          <p:spPr>
            <a:xfrm>
              <a:off x="7022369" y="100073"/>
              <a:ext cx="1349457" cy="1349457"/>
            </a:xfrm>
            <a:prstGeom prst="ellipse">
              <a:avLst/>
            </a:prstGeom>
            <a:solidFill>
              <a:srgbClr val="E674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a:extLst>
                <a:ext uri="{FF2B5EF4-FFF2-40B4-BE49-F238E27FC236}">
                  <a16:creationId xmlns:a16="http://schemas.microsoft.com/office/drawing/2014/main" id="{7ADE3D23-A37D-0FC4-0745-FDB566050105}"/>
                </a:ext>
              </a:extLst>
            </p:cNvPr>
            <p:cNvGrpSpPr/>
            <p:nvPr/>
          </p:nvGrpSpPr>
          <p:grpSpPr>
            <a:xfrm>
              <a:off x="6888527" y="14352"/>
              <a:ext cx="1600550" cy="1515418"/>
              <a:chOff x="7608330" y="1168536"/>
              <a:chExt cx="1890345" cy="1789801"/>
            </a:xfrm>
          </p:grpSpPr>
          <p:grpSp>
            <p:nvGrpSpPr>
              <p:cNvPr id="166" name="Google Shape;1702;p56">
                <a:extLst>
                  <a:ext uri="{FF2B5EF4-FFF2-40B4-BE49-F238E27FC236}">
                    <a16:creationId xmlns:a16="http://schemas.microsoft.com/office/drawing/2014/main" id="{1BE4F10A-37D6-BEDC-F562-992DD9B09CA1}"/>
                  </a:ext>
                </a:extLst>
              </p:cNvPr>
              <p:cNvGrpSpPr/>
              <p:nvPr/>
            </p:nvGrpSpPr>
            <p:grpSpPr>
              <a:xfrm>
                <a:off x="7658601" y="1168536"/>
                <a:ext cx="1789803" cy="1789801"/>
                <a:chOff x="4049799" y="640400"/>
                <a:chExt cx="858901" cy="858901"/>
              </a:xfrm>
            </p:grpSpPr>
            <p:sp>
              <p:nvSpPr>
                <p:cNvPr id="168" name="Google Shape;1703;p56">
                  <a:extLst>
                    <a:ext uri="{FF2B5EF4-FFF2-40B4-BE49-F238E27FC236}">
                      <a16:creationId xmlns:a16="http://schemas.microsoft.com/office/drawing/2014/main" id="{8DDDE8D5-F0A0-89A8-5318-66323F8099E4}"/>
                    </a:ext>
                  </a:extLst>
                </p:cNvPr>
                <p:cNvSpPr/>
                <p:nvPr/>
              </p:nvSpPr>
              <p:spPr>
                <a:xfrm>
                  <a:off x="4049800" y="640400"/>
                  <a:ext cx="858900" cy="858901"/>
                </a:xfrm>
                <a:prstGeom prst="donut">
                  <a:avLst>
                    <a:gd name="adj" fmla="val 5761"/>
                  </a:avLst>
                </a:prstGeom>
                <a:no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704;p56">
                  <a:extLst>
                    <a:ext uri="{FF2B5EF4-FFF2-40B4-BE49-F238E27FC236}">
                      <a16:creationId xmlns:a16="http://schemas.microsoft.com/office/drawing/2014/main" id="{0D47979B-FABB-D1C4-899C-D39F36C39F18}"/>
                    </a:ext>
                  </a:extLst>
                </p:cNvPr>
                <p:cNvSpPr/>
                <p:nvPr/>
              </p:nvSpPr>
              <p:spPr>
                <a:xfrm>
                  <a:off x="4049799" y="640400"/>
                  <a:ext cx="858900" cy="858900"/>
                </a:xfrm>
                <a:prstGeom prst="blockArc">
                  <a:avLst>
                    <a:gd name="adj1" fmla="val 54094"/>
                    <a:gd name="adj2" fmla="val 36439"/>
                    <a:gd name="adj3" fmla="val 5780"/>
                  </a:avLst>
                </a:prstGeom>
                <a:solidFill>
                  <a:schemeClr val="bg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7" name="Google Shape;1695;p56" descr="Timeline background shape">
                <a:extLst>
                  <a:ext uri="{FF2B5EF4-FFF2-40B4-BE49-F238E27FC236}">
                    <a16:creationId xmlns:a16="http://schemas.microsoft.com/office/drawing/2014/main" id="{CD705DEB-B7FA-E38D-7E8E-F0400D5B286B}"/>
                  </a:ext>
                </a:extLst>
              </p:cNvPr>
              <p:cNvSpPr/>
              <p:nvPr/>
            </p:nvSpPr>
            <p:spPr>
              <a:xfrm>
                <a:off x="7608330" y="1622725"/>
                <a:ext cx="1890345" cy="881421"/>
              </a:xfrm>
              <a:prstGeom prst="round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 sz="1400" dirty="0"/>
                  <a:t>Cải tiến liên tục</a:t>
                </a:r>
              </a:p>
            </p:txBody>
          </p:sp>
        </p:grpSp>
      </p:grpSp>
      <p:sp>
        <p:nvSpPr>
          <p:cNvPr id="171" name="Arrow: Left-Up 170">
            <a:extLst>
              <a:ext uri="{FF2B5EF4-FFF2-40B4-BE49-F238E27FC236}">
                <a16:creationId xmlns:a16="http://schemas.microsoft.com/office/drawing/2014/main" id="{1023ADC2-BCE8-13AB-CB92-730C05E3D288}"/>
              </a:ext>
            </a:extLst>
          </p:cNvPr>
          <p:cNvSpPr/>
          <p:nvPr/>
        </p:nvSpPr>
        <p:spPr>
          <a:xfrm rot="10800000">
            <a:off x="3820862" y="928547"/>
            <a:ext cx="648587" cy="682626"/>
          </a:xfrm>
          <a:prstGeom prst="leftUp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Arrow: Left-Up 171">
            <a:extLst>
              <a:ext uri="{FF2B5EF4-FFF2-40B4-BE49-F238E27FC236}">
                <a16:creationId xmlns:a16="http://schemas.microsoft.com/office/drawing/2014/main" id="{FDD71358-96E3-F147-2F7B-162C1B9B6940}"/>
              </a:ext>
            </a:extLst>
          </p:cNvPr>
          <p:cNvSpPr/>
          <p:nvPr/>
        </p:nvSpPr>
        <p:spPr>
          <a:xfrm rot="5400000">
            <a:off x="2369728" y="2310612"/>
            <a:ext cx="689634" cy="874077"/>
          </a:xfrm>
          <a:prstGeom prst="leftUp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Arrow: Right 172">
            <a:extLst>
              <a:ext uri="{FF2B5EF4-FFF2-40B4-BE49-F238E27FC236}">
                <a16:creationId xmlns:a16="http://schemas.microsoft.com/office/drawing/2014/main" id="{2F663E40-66E5-BD2E-C6E6-DA5CFD9A71AE}"/>
              </a:ext>
            </a:extLst>
          </p:cNvPr>
          <p:cNvSpPr/>
          <p:nvPr/>
        </p:nvSpPr>
        <p:spPr>
          <a:xfrm>
            <a:off x="1593155" y="1982605"/>
            <a:ext cx="872223" cy="376015"/>
          </a:xfrm>
          <a:prstGeom prs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Arrow: Left-Right 173">
            <a:extLst>
              <a:ext uri="{FF2B5EF4-FFF2-40B4-BE49-F238E27FC236}">
                <a16:creationId xmlns:a16="http://schemas.microsoft.com/office/drawing/2014/main" id="{D299EF23-867F-68B7-4F94-2897E59E268B}"/>
              </a:ext>
            </a:extLst>
          </p:cNvPr>
          <p:cNvSpPr/>
          <p:nvPr/>
        </p:nvSpPr>
        <p:spPr>
          <a:xfrm>
            <a:off x="7580464" y="1751885"/>
            <a:ext cx="1038643" cy="334331"/>
          </a:xfrm>
          <a:prstGeom prst="leftRight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BA147C92-6143-67ED-8C26-BEB589CCC11D}"/>
              </a:ext>
            </a:extLst>
          </p:cNvPr>
          <p:cNvSpPr/>
          <p:nvPr/>
        </p:nvSpPr>
        <p:spPr>
          <a:xfrm>
            <a:off x="553907" y="596815"/>
            <a:ext cx="905256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itle 1">
            <a:extLst>
              <a:ext uri="{FF2B5EF4-FFF2-40B4-BE49-F238E27FC236}">
                <a16:creationId xmlns:a16="http://schemas.microsoft.com/office/drawing/2014/main" id="{E2686846-E813-E6BF-B076-D4801F17918D}"/>
              </a:ext>
            </a:extLst>
          </p:cNvPr>
          <p:cNvSpPr txBox="1">
            <a:spLocks/>
          </p:cNvSpPr>
          <p:nvPr/>
        </p:nvSpPr>
        <p:spPr>
          <a:xfrm>
            <a:off x="442840" y="58247"/>
            <a:ext cx="9741395" cy="607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Quy trình giải quyết một yêu cầu cụ thể</a:t>
            </a:r>
          </a:p>
        </p:txBody>
      </p:sp>
      <p:pic>
        <p:nvPicPr>
          <p:cNvPr id="184" name="Content Placeholder 183">
            <a:extLst>
              <a:ext uri="{FF2B5EF4-FFF2-40B4-BE49-F238E27FC236}">
                <a16:creationId xmlns:a16="http://schemas.microsoft.com/office/drawing/2014/main" id="{0C2E17F6-1B3F-240D-3F6D-AFEBA4010A7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04710" y="1577318"/>
            <a:ext cx="448666" cy="448666"/>
          </a:xfrm>
        </p:spPr>
      </p:pic>
    </p:spTree>
    <p:extLst>
      <p:ext uri="{BB962C8B-B14F-4D97-AF65-F5344CB8AC3E}">
        <p14:creationId xmlns:p14="http://schemas.microsoft.com/office/powerpoint/2010/main" val="109164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4FB5D-D8E5-49CB-7C91-7573F1549DA2}"/>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5" name="Rectangle 4">
            <a:extLst>
              <a:ext uri="{FF2B5EF4-FFF2-40B4-BE49-F238E27FC236}">
                <a16:creationId xmlns:a16="http://schemas.microsoft.com/office/drawing/2014/main" id="{468A574D-A758-7733-648A-0DE877FAE60E}"/>
              </a:ext>
            </a:extLst>
          </p:cNvPr>
          <p:cNvSpPr/>
          <p:nvPr/>
        </p:nvSpPr>
        <p:spPr>
          <a:xfrm>
            <a:off x="553907" y="605249"/>
            <a:ext cx="859536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13C3E9F-E051-3E3F-232B-A701D8723B9B}"/>
              </a:ext>
            </a:extLst>
          </p:cNvPr>
          <p:cNvSpPr txBox="1">
            <a:spLocks/>
          </p:cNvSpPr>
          <p:nvPr/>
        </p:nvSpPr>
        <p:spPr>
          <a:xfrm>
            <a:off x="442840" y="75025"/>
            <a:ext cx="9120610" cy="607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Lịch bảo trì phòng ngừa</a:t>
            </a:r>
          </a:p>
        </p:txBody>
      </p:sp>
      <p:sp>
        <p:nvSpPr>
          <p:cNvPr id="9" name="TextBox 8">
            <a:extLst>
              <a:ext uri="{FF2B5EF4-FFF2-40B4-BE49-F238E27FC236}">
                <a16:creationId xmlns:a16="http://schemas.microsoft.com/office/drawing/2014/main" id="{02F77D17-F769-50B8-E57C-8FDB8BFDC99F}"/>
              </a:ext>
            </a:extLst>
          </p:cNvPr>
          <p:cNvSpPr txBox="1"/>
          <p:nvPr/>
        </p:nvSpPr>
        <p:spPr>
          <a:xfrm>
            <a:off x="553907" y="724036"/>
            <a:ext cx="10142056" cy="738664"/>
          </a:xfrm>
          <a:prstGeom prst="rect">
            <a:avLst/>
          </a:prstGeom>
          <a:noFill/>
        </p:spPr>
        <p:txBody>
          <a:bodyPr wrap="square" rtlCol="0">
            <a:spAutoFit/>
          </a:bodyPr>
          <a:lstStyle/>
          <a:p>
            <a:r>
              <a:rPr lang="vi" sz="1400" dirty="0"/>
              <a:t>Chúng tôi đề xuất lịch bảo trì phòng ngừa chủ động để đảm bảo hoạt động tối ưu và tuổi thọ cho hệ thống của bạn. Kế hoạch của chúng tôi bao gồm hỗ trợ giải quyết cuối cùng, xác minh dữ liệu, sửa đổi phát triển và bổ sung cho chương trình để ngăn chặn các vấn đề tiềm ẩn. Lịch trình bảo trì phòng ngừa sẽ được điều chỉnh và phù hợp với nhu cầu vận hành</a:t>
            </a:r>
            <a:r>
              <a:rPr lang="en-US" sz="1400" dirty="0"/>
              <a:t>.</a:t>
            </a:r>
            <a:endParaRPr lang="vi" sz="1400" dirty="0"/>
          </a:p>
        </p:txBody>
      </p:sp>
      <p:graphicFrame>
        <p:nvGraphicFramePr>
          <p:cNvPr id="10" name="Table 9">
            <a:extLst>
              <a:ext uri="{FF2B5EF4-FFF2-40B4-BE49-F238E27FC236}">
                <a16:creationId xmlns:a16="http://schemas.microsoft.com/office/drawing/2014/main" id="{8D157A84-F5B0-69C1-A843-0BE007202A5A}"/>
              </a:ext>
            </a:extLst>
          </p:cNvPr>
          <p:cNvGraphicFramePr>
            <a:graphicFrameLocks noGrp="1"/>
          </p:cNvGraphicFramePr>
          <p:nvPr>
            <p:extLst>
              <p:ext uri="{D42A27DB-BD31-4B8C-83A1-F6EECF244321}">
                <p14:modId xmlns:p14="http://schemas.microsoft.com/office/powerpoint/2010/main" val="708054364"/>
              </p:ext>
            </p:extLst>
          </p:nvPr>
        </p:nvGraphicFramePr>
        <p:xfrm>
          <a:off x="668337" y="1762863"/>
          <a:ext cx="10379963" cy="2534920"/>
        </p:xfrm>
        <a:graphic>
          <a:graphicData uri="http://schemas.openxmlformats.org/drawingml/2006/table">
            <a:tbl>
              <a:tblPr firstRow="1" bandRow="1">
                <a:tableStyleId>{5C22544A-7EE6-4342-B048-85BDC9FD1C3A}</a:tableStyleId>
              </a:tblPr>
              <a:tblGrid>
                <a:gridCol w="2888595">
                  <a:extLst>
                    <a:ext uri="{9D8B030D-6E8A-4147-A177-3AD203B41FA5}">
                      <a16:colId xmlns:a16="http://schemas.microsoft.com/office/drawing/2014/main" val="2287965835"/>
                    </a:ext>
                  </a:extLst>
                </a:gridCol>
                <a:gridCol w="2013358">
                  <a:extLst>
                    <a:ext uri="{9D8B030D-6E8A-4147-A177-3AD203B41FA5}">
                      <a16:colId xmlns:a16="http://schemas.microsoft.com/office/drawing/2014/main" val="1756528531"/>
                    </a:ext>
                  </a:extLst>
                </a:gridCol>
                <a:gridCol w="2021747">
                  <a:extLst>
                    <a:ext uri="{9D8B030D-6E8A-4147-A177-3AD203B41FA5}">
                      <a16:colId xmlns:a16="http://schemas.microsoft.com/office/drawing/2014/main" val="4047452692"/>
                    </a:ext>
                  </a:extLst>
                </a:gridCol>
                <a:gridCol w="1694576">
                  <a:extLst>
                    <a:ext uri="{9D8B030D-6E8A-4147-A177-3AD203B41FA5}">
                      <a16:colId xmlns:a16="http://schemas.microsoft.com/office/drawing/2014/main" val="3237167381"/>
                    </a:ext>
                  </a:extLst>
                </a:gridCol>
                <a:gridCol w="1761687">
                  <a:extLst>
                    <a:ext uri="{9D8B030D-6E8A-4147-A177-3AD203B41FA5}">
                      <a16:colId xmlns:a16="http://schemas.microsoft.com/office/drawing/2014/main" val="3202057861"/>
                    </a:ext>
                  </a:extLst>
                </a:gridCol>
              </a:tblGrid>
              <a:tr h="592300">
                <a:tc>
                  <a:txBody>
                    <a:bodyPr/>
                    <a:lstStyle/>
                    <a:p>
                      <a:pPr marL="0" marR="0" lvl="0" indent="0" algn="ctr" rtl="0">
                        <a:lnSpc>
                          <a:spcPct val="100000"/>
                        </a:lnSpc>
                        <a:spcBef>
                          <a:spcPts val="0"/>
                        </a:spcBef>
                        <a:spcAft>
                          <a:spcPts val="0"/>
                        </a:spcAft>
                        <a:buClr>
                          <a:srgbClr val="000000"/>
                        </a:buClr>
                        <a:buSzPts val="1800"/>
                        <a:buFont typeface="Arial"/>
                        <a:buNone/>
                      </a:pPr>
                      <a:endParaRPr lang="ko-KR" altLang="en-US" sz="1800" u="none" strike="noStrike" cap="none"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vi" altLang="ko-KR" sz="1800" u="none" strike="noStrike" cap="none" dirty="0"/>
                        <a:t>Hằng ngày</a:t>
                      </a:r>
                      <a:endParaRPr lang="ko-KR" altLang="en-US" sz="1800" u="none" strike="noStrike" cap="none"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vi" sz="1800" u="none" strike="noStrike" cap="none" dirty="0"/>
                        <a:t>hàng tuần</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vi" sz="1800" u="none" strike="noStrike" cap="none" dirty="0"/>
                        <a:t>Nửa tháng một lần</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vi" sz="1800" u="none" strike="noStrike" cap="none" dirty="0"/>
                        <a:t>hàng tháng</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7730668"/>
                  </a:ext>
                </a:extLst>
              </a:tr>
              <a:tr h="353854">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vi" sz="1800" kern="1200" dirty="0">
                          <a:solidFill>
                            <a:schemeClr val="dk1"/>
                          </a:solidFill>
                          <a:effectLst/>
                          <a:latin typeface="+mn-lt"/>
                          <a:ea typeface="+mn-ea"/>
                          <a:cs typeface="+mn-cs"/>
                        </a:rPr>
                        <a:t>Kiểm tra dữ liệu</a:t>
                      </a:r>
                      <a:endParaRPr lang="en-US" altLang="ko-KR" sz="1600" b="0" u="none" strike="noStrike" kern="1200" cap="none" dirty="0">
                        <a:solidFill>
                          <a:schemeClr val="dk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1200" u="none" strike="noStrike" cap="none"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vi" sz="1600" dirty="0"/>
                        <a:t>Thứ Sáu hàng tuần</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70840">
                <a:tc>
                  <a:txBody>
                    <a:bodyPr/>
                    <a:lstStyle/>
                    <a:p>
                      <a:pPr marL="0" marR="0" lvl="0" indent="0" algn="ctr" rtl="0">
                        <a:lnSpc>
                          <a:spcPct val="100000"/>
                        </a:lnSpc>
                        <a:spcBef>
                          <a:spcPts val="0"/>
                        </a:spcBef>
                        <a:spcAft>
                          <a:spcPts val="0"/>
                        </a:spcAft>
                        <a:buClr>
                          <a:srgbClr val="000000"/>
                        </a:buClr>
                        <a:buSzPts val="1800"/>
                        <a:buFont typeface="Arial"/>
                        <a:buNone/>
                      </a:pPr>
                      <a:r>
                        <a:rPr lang="vi" sz="1800" kern="1200" dirty="0">
                          <a:solidFill>
                            <a:schemeClr val="dk1"/>
                          </a:solidFill>
                          <a:effectLst/>
                          <a:latin typeface="+mn-lt"/>
                          <a:ea typeface="+mn-ea"/>
                          <a:cs typeface="+mn-cs"/>
                        </a:rPr>
                        <a:t>Hỗ trợ quyết toán cuối cùng</a:t>
                      </a:r>
                      <a:endParaRPr lang="en-US" altLang="ko-KR" sz="1600" b="0" u="none" strike="noStrike" kern="1200" cap="none" dirty="0">
                        <a:solidFill>
                          <a:schemeClr val="dk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black"/>
                        </a:solidFill>
                        <a:effectLst/>
                        <a:uLnTx/>
                        <a:uFillTx/>
                        <a:latin typeface="Calibri"/>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en-US" sz="1600" dirty="0"/>
                        <a:t>N</a:t>
                      </a:r>
                      <a:r>
                        <a:rPr lang="vi" sz="1600" dirty="0"/>
                        <a:t>gày 15 và 30 hàng tháng</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vi" sz="1800" kern="1200" dirty="0">
                          <a:solidFill>
                            <a:schemeClr val="dk1"/>
                          </a:solidFill>
                          <a:effectLst/>
                          <a:latin typeface="+mn-lt"/>
                          <a:ea typeface="+mn-ea"/>
                          <a:cs typeface="+mn-cs"/>
                        </a:rPr>
                        <a:t>Báo cáo CPU</a:t>
                      </a:r>
                      <a:endParaRPr lang="ko-KR" altLang="en-US" sz="1600" b="0" u="none" strike="noStrike" kern="1200" cap="none" dirty="0">
                        <a:solidFill>
                          <a:schemeClr val="dk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black"/>
                        </a:solidFill>
                        <a:effectLst/>
                        <a:uLnTx/>
                        <a:uFillTx/>
                        <a:latin typeface="Calibri"/>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vi" sz="1600" dirty="0"/>
                        <a:t>Ngày 30 hàng tháng</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370840">
                <a:tc>
                  <a:txBody>
                    <a:bodyPr/>
                    <a:lstStyle/>
                    <a:p>
                      <a:pPr marL="0" marR="0" lvl="0" indent="0" algn="ctr" rtl="0">
                        <a:lnSpc>
                          <a:spcPct val="100000"/>
                        </a:lnSpc>
                        <a:spcBef>
                          <a:spcPts val="0"/>
                        </a:spcBef>
                        <a:spcAft>
                          <a:spcPts val="0"/>
                        </a:spcAft>
                        <a:buClr>
                          <a:srgbClr val="000000"/>
                        </a:buClr>
                        <a:buSzPts val="1800"/>
                        <a:buFont typeface="Arial"/>
                        <a:buNone/>
                      </a:pPr>
                      <a:r>
                        <a:rPr lang="vi" sz="1800" kern="1200" dirty="0">
                          <a:solidFill>
                            <a:schemeClr val="dk1"/>
                          </a:solidFill>
                          <a:effectLst/>
                          <a:latin typeface="+mn-lt"/>
                          <a:ea typeface="+mn-ea"/>
                          <a:cs typeface="+mn-cs"/>
                        </a:rPr>
                        <a:t>Sao lưu dữ liệu</a:t>
                      </a:r>
                      <a:endParaRPr lang="ko-KR" altLang="en-US" sz="1600" b="0" u="none" strike="noStrike" kern="1200" cap="none" dirty="0">
                        <a:solidFill>
                          <a:schemeClr val="dk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 altLang="ko-KR" sz="1600" u="none" strike="noStrike" cap="none" dirty="0"/>
                        <a:t>05:00 sáng hàng ngày</a:t>
                      </a:r>
                      <a:endParaRPr lang="en-US" altLang="ko-KR" sz="1200" u="none" strike="noStrike" cap="none"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endParaRPr lang="en-IN" sz="160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bl>
          </a:graphicData>
        </a:graphic>
      </p:graphicFrame>
    </p:spTree>
    <p:extLst>
      <p:ext uri="{BB962C8B-B14F-4D97-AF65-F5344CB8AC3E}">
        <p14:creationId xmlns:p14="http://schemas.microsoft.com/office/powerpoint/2010/main" val="190032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36837C-4401-3E31-A2A2-2945AA5322EB}"/>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pic>
        <p:nvPicPr>
          <p:cNvPr id="5" name="Google Shape;479;p50">
            <a:extLst>
              <a:ext uri="{FF2B5EF4-FFF2-40B4-BE49-F238E27FC236}">
                <a16:creationId xmlns:a16="http://schemas.microsoft.com/office/drawing/2014/main" id="{487E2381-FDBD-159D-6294-DD8EA9707912}"/>
              </a:ext>
            </a:extLst>
          </p:cNvPr>
          <p:cNvPicPr preferRelativeResize="0"/>
          <p:nvPr/>
        </p:nvPicPr>
        <p:blipFill rotWithShape="1">
          <a:blip r:embed="rId2">
            <a:alphaModFix/>
          </a:blip>
          <a:srcRect l="9278" t="7699" r="9546" b="4612"/>
          <a:stretch/>
        </p:blipFill>
        <p:spPr>
          <a:xfrm>
            <a:off x="4226560" y="1524000"/>
            <a:ext cx="7774940" cy="4625357"/>
          </a:xfrm>
          <a:prstGeom prst="rect">
            <a:avLst/>
          </a:prstGeom>
          <a:noFill/>
          <a:ln>
            <a:noFill/>
          </a:ln>
        </p:spPr>
      </p:pic>
      <p:sp>
        <p:nvSpPr>
          <p:cNvPr id="6" name="Google Shape;480;p50">
            <a:extLst>
              <a:ext uri="{FF2B5EF4-FFF2-40B4-BE49-F238E27FC236}">
                <a16:creationId xmlns:a16="http://schemas.microsoft.com/office/drawing/2014/main" id="{A77C20C9-7E19-DA02-13CC-42F70B37789C}"/>
              </a:ext>
            </a:extLst>
          </p:cNvPr>
          <p:cNvSpPr txBox="1"/>
          <p:nvPr/>
        </p:nvSpPr>
        <p:spPr>
          <a:xfrm>
            <a:off x="652442" y="1101504"/>
            <a:ext cx="2903220" cy="4396558"/>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vi" sz="1400" b="1" dirty="0">
                <a:latin typeface="Segoe UI" panose="020B0502040204020203" pitchFamily="34" charset="0"/>
                <a:cs typeface="Segoe UI" panose="020B0502040204020203" pitchFamily="34" charset="0"/>
              </a:rPr>
              <a:t>GIÁ TRỊ cốt lõi </a:t>
            </a:r>
            <a:r>
              <a:rPr lang="vi" sz="1400" dirty="0">
                <a:latin typeface="Segoe UI" panose="020B0502040204020203" pitchFamily="34" charset="0"/>
                <a:cs typeface="Segoe UI" panose="020B0502040204020203" pitchFamily="34" charset="0"/>
              </a:rPr>
              <a:t>của chúng tôi là tạo ra giá trị kinh doanh cao cho khách hàng thông qua Con </a:t>
            </a:r>
            <a:r>
              <a:rPr lang="vi" sz="1400" b="1" i="1" dirty="0">
                <a:latin typeface="Segoe UI" panose="020B0502040204020203" pitchFamily="34" charset="0"/>
                <a:cs typeface="Segoe UI" panose="020B0502040204020203" pitchFamily="34" charset="0"/>
              </a:rPr>
              <a:t>người chân thành, Giải pháp tự động hóa, Công nghệ hàng đầu, Phương pháp thống nhất và Kết quả hiệu quả. </a:t>
            </a:r>
            <a:r>
              <a:rPr lang="vi" sz="1400" dirty="0">
                <a:latin typeface="Segoe UI" panose="020B0502040204020203" pitchFamily="34" charset="0"/>
                <a:cs typeface="Segoe UI" panose="020B0502040204020203" pitchFamily="34" charset="0"/>
              </a:rPr>
              <a:t>Đây là yếu tố thành công then chốt cho quá trình phát triển của chúng tôi nhằm giúp đỡ nhiều nhà quản lý và chủ sở hữu doanh nghiệp hơn.</a:t>
            </a:r>
            <a:endParaRPr sz="1400" dirty="0">
              <a:latin typeface="Segoe UI" panose="020B0502040204020203" pitchFamily="34" charset="0"/>
              <a:cs typeface="Segoe UI" panose="020B0502040204020203" pitchFamily="34" charset="0"/>
            </a:endParaRPr>
          </a:p>
          <a:p>
            <a:pPr marL="0" lvl="0" indent="0" rtl="0">
              <a:lnSpc>
                <a:spcPct val="115000"/>
              </a:lnSpc>
              <a:spcBef>
                <a:spcPts val="0"/>
              </a:spcBef>
              <a:spcAft>
                <a:spcPts val="0"/>
              </a:spcAft>
              <a:buNone/>
            </a:pPr>
            <a:endParaRPr sz="1400" dirty="0">
              <a:latin typeface="Segoe UI" panose="020B0502040204020203" pitchFamily="34" charset="0"/>
              <a:cs typeface="Segoe UI" panose="020B0502040204020203" pitchFamily="34" charset="0"/>
            </a:endParaRPr>
          </a:p>
          <a:p>
            <a:pPr marL="0" lvl="0" indent="0" rtl="0">
              <a:lnSpc>
                <a:spcPct val="115000"/>
              </a:lnSpc>
              <a:spcBef>
                <a:spcPts val="0"/>
              </a:spcBef>
              <a:spcAft>
                <a:spcPts val="0"/>
              </a:spcAft>
              <a:buNone/>
            </a:pPr>
            <a:r>
              <a:rPr lang="vi" sz="1400" dirty="0">
                <a:latin typeface="Segoe UI" panose="020B0502040204020203" pitchFamily="34" charset="0"/>
                <a:cs typeface="Segoe UI" panose="020B0502040204020203" pitchFamily="34" charset="0"/>
              </a:rPr>
              <a:t>Chúng tôi tin vào bản chất tâm linh này trong hoạt động kinh doanh và trách nhiệm xã hội giúp nhóm của chúng tôi trở thành người tiên phong trong việc xây dựng các giải pháp số hóa hàng đầu.</a:t>
            </a:r>
            <a:endParaRPr sz="1400" dirty="0">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D9E42113-A421-2748-0213-5165F74CF941}"/>
              </a:ext>
            </a:extLst>
          </p:cNvPr>
          <p:cNvSpPr/>
          <p:nvPr/>
        </p:nvSpPr>
        <p:spPr>
          <a:xfrm>
            <a:off x="553907" y="596815"/>
            <a:ext cx="3657600" cy="86428"/>
          </a:xfrm>
          <a:prstGeom prst="rect">
            <a:avLst/>
          </a:prstGeom>
          <a:gradFill flip="none" rotWithShape="1">
            <a:gsLst>
              <a:gs pos="0">
                <a:srgbClr val="02216F"/>
              </a:gs>
              <a:gs pos="94000">
                <a:srgbClr val="FDCB72"/>
              </a:gs>
              <a:gs pos="6000">
                <a:srgbClr val="02216F"/>
              </a:gs>
              <a:gs pos="100000">
                <a:srgbClr val="FDCB7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CB26AFC-CFE9-BFAB-F444-F89A1C439DC7}"/>
              </a:ext>
            </a:extLst>
          </p:cNvPr>
          <p:cNvSpPr txBox="1">
            <a:spLocks/>
          </p:cNvSpPr>
          <p:nvPr/>
        </p:nvSpPr>
        <p:spPr>
          <a:xfrm>
            <a:off x="442840" y="116970"/>
            <a:ext cx="7070847" cy="60706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vi" sz="4000" b="1" dirty="0">
                <a:solidFill>
                  <a:srgbClr val="02216F"/>
                </a:solidFill>
              </a:rPr>
              <a:t>Tại sao chọn chúng tôi?</a:t>
            </a:r>
          </a:p>
        </p:txBody>
      </p:sp>
    </p:spTree>
    <p:extLst>
      <p:ext uri="{BB962C8B-B14F-4D97-AF65-F5344CB8AC3E}">
        <p14:creationId xmlns:p14="http://schemas.microsoft.com/office/powerpoint/2010/main" val="162349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FE05090-92A1-88A3-3331-CF4246C9360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479" r="24479"/>
          <a:stretch>
            <a:fillRect/>
          </a:stretch>
        </p:blipFill>
        <p:spPr/>
      </p:pic>
      <p:sp>
        <p:nvSpPr>
          <p:cNvPr id="3" name="Subtitle 2">
            <a:extLst>
              <a:ext uri="{FF2B5EF4-FFF2-40B4-BE49-F238E27FC236}">
                <a16:creationId xmlns:a16="http://schemas.microsoft.com/office/drawing/2014/main" id="{19877405-5F60-2A00-38F4-F3C4965A67D2}"/>
              </a:ext>
            </a:extLst>
          </p:cNvPr>
          <p:cNvSpPr>
            <a:spLocks noGrp="1"/>
          </p:cNvSpPr>
          <p:nvPr>
            <p:ph type="subTitle" idx="1"/>
          </p:nvPr>
        </p:nvSpPr>
        <p:spPr/>
        <p:txBody>
          <a:bodyPr/>
          <a:lstStyle/>
          <a:p>
            <a:r>
              <a:rPr lang="vi"/>
              <a:t>locitt@thlone.vn</a:t>
            </a:r>
          </a:p>
        </p:txBody>
      </p:sp>
      <p:sp>
        <p:nvSpPr>
          <p:cNvPr id="4" name="Text Placeholder 3">
            <a:extLst>
              <a:ext uri="{FF2B5EF4-FFF2-40B4-BE49-F238E27FC236}">
                <a16:creationId xmlns:a16="http://schemas.microsoft.com/office/drawing/2014/main" id="{523ABEB9-C448-F93D-CB2D-3FC3AC496D5A}"/>
              </a:ext>
            </a:extLst>
          </p:cNvPr>
          <p:cNvSpPr>
            <a:spLocks noGrp="1"/>
          </p:cNvSpPr>
          <p:nvPr>
            <p:ph type="body" sz="quarter" idx="11"/>
          </p:nvPr>
        </p:nvSpPr>
        <p:spPr/>
        <p:txBody>
          <a:bodyPr/>
          <a:lstStyle/>
          <a:p>
            <a:r>
              <a:rPr lang="vi"/>
              <a:t>www.thlone.vn</a:t>
            </a:r>
          </a:p>
        </p:txBody>
      </p:sp>
      <p:sp>
        <p:nvSpPr>
          <p:cNvPr id="5" name="Title 4">
            <a:extLst>
              <a:ext uri="{FF2B5EF4-FFF2-40B4-BE49-F238E27FC236}">
                <a16:creationId xmlns:a16="http://schemas.microsoft.com/office/drawing/2014/main" id="{72276D47-83CA-52B9-FF91-9336904338DF}"/>
              </a:ext>
            </a:extLst>
          </p:cNvPr>
          <p:cNvSpPr>
            <a:spLocks noGrp="1"/>
          </p:cNvSpPr>
          <p:nvPr>
            <p:ph type="title"/>
          </p:nvPr>
        </p:nvSpPr>
        <p:spPr/>
        <p:txBody>
          <a:bodyPr/>
          <a:lstStyle/>
          <a:p>
            <a:r>
              <a:rPr lang="vi" dirty="0"/>
              <a:t>Cảm ơn!</a:t>
            </a:r>
          </a:p>
        </p:txBody>
      </p:sp>
    </p:spTree>
    <p:extLst>
      <p:ext uri="{BB962C8B-B14F-4D97-AF65-F5344CB8AC3E}">
        <p14:creationId xmlns:p14="http://schemas.microsoft.com/office/powerpoint/2010/main" val="3960394230"/>
      </p:ext>
    </p:extLst>
  </p:cSld>
  <p:clrMapOvr>
    <a:masterClrMapping/>
  </p:clrMapOvr>
</p:sld>
</file>

<file path=ppt/theme/theme1.xml><?xml version="1.0" encoding="utf-8"?>
<a:theme xmlns:a="http://schemas.openxmlformats.org/drawingml/2006/main" name="1_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10094</TotalTime>
  <Words>1911</Words>
  <Application>Microsoft Office PowerPoint</Application>
  <PresentationFormat>Widescreen</PresentationFormat>
  <Paragraphs>156</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Malgun Gothic</vt:lpstr>
      <vt:lpstr>Arial</vt:lpstr>
      <vt:lpstr>Calibri</vt:lpstr>
      <vt:lpstr>Corbel</vt:lpstr>
      <vt:lpstr>Georgia Pro Cond</vt:lpstr>
      <vt:lpstr>Segoe UI</vt:lpstr>
      <vt:lpstr>Times New Roman</vt:lpstr>
      <vt:lpstr>1_Office Theme</vt:lpstr>
      <vt:lpstr>Dịch vụ bảo trì ứng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VINA를 위한 MES 월간보고서</dc:title>
  <dc:creator>THL ONE</dc:creator>
  <cp:lastModifiedBy>THL ONE</cp:lastModifiedBy>
  <cp:revision>35</cp:revision>
  <dcterms:created xsi:type="dcterms:W3CDTF">2023-12-04T01:57:09Z</dcterms:created>
  <dcterms:modified xsi:type="dcterms:W3CDTF">2024-01-23T10:33:26Z</dcterms:modified>
</cp:coreProperties>
</file>